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86" r:id="rId4"/>
    <p:sldId id="259" r:id="rId5"/>
    <p:sldId id="260" r:id="rId6"/>
    <p:sldId id="263" r:id="rId7"/>
    <p:sldId id="262" r:id="rId8"/>
    <p:sldId id="284" r:id="rId9"/>
    <p:sldId id="282" r:id="rId10"/>
    <p:sldId id="283" r:id="rId11"/>
    <p:sldId id="285" r:id="rId12"/>
    <p:sldId id="268" r:id="rId13"/>
    <p:sldId id="264" r:id="rId14"/>
    <p:sldId id="269" r:id="rId15"/>
    <p:sldId id="278" r:id="rId16"/>
    <p:sldId id="279" r:id="rId17"/>
    <p:sldId id="280" r:id="rId18"/>
    <p:sldId id="281" r:id="rId19"/>
    <p:sldId id="273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39C008B-58ED-497A-9DE6-EEA1FB1FB4F6}">
          <p14:sldIdLst>
            <p14:sldId id="256"/>
            <p14:sldId id="258"/>
            <p14:sldId id="286"/>
            <p14:sldId id="259"/>
            <p14:sldId id="260"/>
            <p14:sldId id="263"/>
            <p14:sldId id="262"/>
            <p14:sldId id="284"/>
            <p14:sldId id="282"/>
            <p14:sldId id="283"/>
            <p14:sldId id="285"/>
            <p14:sldId id="268"/>
            <p14:sldId id="264"/>
            <p14:sldId id="269"/>
            <p14:sldId id="278"/>
            <p14:sldId id="279"/>
            <p14:sldId id="280"/>
          </p14:sldIdLst>
        </p14:section>
        <p14:section name="Раздел без заголовка" id="{5893F7C9-5C01-46F7-8E38-48CD9602061B}">
          <p14:sldIdLst>
            <p14:sldId id="281"/>
            <p14:sldId id="273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EA2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870" autoAdjust="0"/>
    <p:restoredTop sz="66607" autoAdjust="0"/>
  </p:normalViewPr>
  <p:slideViewPr>
    <p:cSldViewPr>
      <p:cViewPr>
        <p:scale>
          <a:sx n="76" d="100"/>
          <a:sy n="76" d="100"/>
        </p:scale>
        <p:origin x="-972" y="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84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CAPEX\___the_very_last_one\whoishow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CAPEX\___the_very_last_one\&#1042;1_100&#1086;&#1093;&#1074;&#1072;&#1090;-100M&#1076;&#1086;&#1089;&#1090;&#1091;&#108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CAPEX\___the_very_last_one\&#1042;2_100&#1086;&#1093;&#1074;&#1072;&#1090;-1G&#1076;&#1086;&#1089;&#1090;&#1091;&#108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Лист1!$A$6:$A$9</c:f>
              <c:strCache>
                <c:ptCount val="4"/>
                <c:pt idx="0">
                  <c:v>Материалы для строительства оптической сети</c:v>
                </c:pt>
                <c:pt idx="1">
                  <c:v>Работы по строительству ВОЛС</c:v>
                </c:pt>
                <c:pt idx="2">
                  <c:v>Стоимость шкафа</c:v>
                </c:pt>
                <c:pt idx="3">
                  <c:v>Активное оборудование</c:v>
                </c:pt>
              </c:strCache>
            </c:strRef>
          </c:cat>
          <c:val>
            <c:numRef>
              <c:f>Лист1!$B$6:$B$9</c:f>
              <c:numCache>
                <c:formatCode>0.00%</c:formatCode>
                <c:ptCount val="4"/>
                <c:pt idx="0">
                  <c:v>0.22047544251063833</c:v>
                </c:pt>
                <c:pt idx="1">
                  <c:v>0.41958623611735307</c:v>
                </c:pt>
                <c:pt idx="2">
                  <c:v>0.21941968653716451</c:v>
                </c:pt>
                <c:pt idx="3">
                  <c:v>0.14051863483484403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'Денежный поток'!$C$23</c:f>
              <c:strCache>
                <c:ptCount val="1"/>
                <c:pt idx="0">
                  <c:v>CF_Д</c:v>
                </c:pt>
              </c:strCache>
            </c:strRef>
          </c:tx>
          <c:marker>
            <c:symbol val="none"/>
          </c:marker>
          <c:cat>
            <c:numRef>
              <c:f>'Денежный поток'!$E$2:$K$2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'Денежный поток'!$E$23:$K$23</c:f>
              <c:numCache>
                <c:formatCode>#,##0;\(#,##0\)</c:formatCode>
                <c:ptCount val="7"/>
                <c:pt idx="0">
                  <c:v>-475490.7974298303</c:v>
                </c:pt>
                <c:pt idx="1">
                  <c:v>-193905.99072409695</c:v>
                </c:pt>
                <c:pt idx="2">
                  <c:v>36574.665995444375</c:v>
                </c:pt>
                <c:pt idx="3">
                  <c:v>217773.20624601937</c:v>
                </c:pt>
                <c:pt idx="4">
                  <c:v>356366.38569909066</c:v>
                </c:pt>
                <c:pt idx="5">
                  <c:v>454669.97414465772</c:v>
                </c:pt>
                <c:pt idx="6">
                  <c:v>521258.9432633348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'Денежный поток'!$C$24</c:f>
              <c:strCache>
                <c:ptCount val="1"/>
                <c:pt idx="0">
                  <c:v>CF_НД</c:v>
                </c:pt>
              </c:strCache>
            </c:strRef>
          </c:tx>
          <c:marker>
            <c:symbol val="none"/>
          </c:marker>
          <c:cat>
            <c:numRef>
              <c:f>'Денежный поток'!$E$2:$K$2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'Денежный поток'!$E$24:$K$24</c:f>
              <c:numCache>
                <c:formatCode>#,##0;\(#,##0\)</c:formatCode>
                <c:ptCount val="7"/>
                <c:pt idx="0">
                  <c:v>-475490.7974298303</c:v>
                </c:pt>
                <c:pt idx="1">
                  <c:v>-151668.26971823699</c:v>
                </c:pt>
                <c:pt idx="2">
                  <c:v>153142.39879335638</c:v>
                </c:pt>
                <c:pt idx="3">
                  <c:v>428722.72869694955</c:v>
                </c:pt>
                <c:pt idx="4">
                  <c:v>671123.06576774269</c:v>
                </c:pt>
                <c:pt idx="5">
                  <c:v>868846.6949447759</c:v>
                </c:pt>
                <c:pt idx="6">
                  <c:v>1022871.0268366026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329472"/>
        <c:axId val="70331008"/>
      </c:lineChart>
      <c:catAx>
        <c:axId val="7032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0331008"/>
        <c:crosses val="autoZero"/>
        <c:auto val="1"/>
        <c:lblAlgn val="ctr"/>
        <c:lblOffset val="100"/>
        <c:noMultiLvlLbl val="0"/>
      </c:catAx>
      <c:valAx>
        <c:axId val="70331008"/>
        <c:scaling>
          <c:orientation val="minMax"/>
        </c:scaling>
        <c:delete val="0"/>
        <c:axPos val="l"/>
        <c:majorGridlines/>
        <c:numFmt formatCode="#,##0;\(#,##0\)" sourceLinked="1"/>
        <c:majorTickMark val="out"/>
        <c:minorTickMark val="none"/>
        <c:tickLblPos val="nextTo"/>
        <c:crossAx val="70329472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'Денежный поток'!$C$23</c:f>
              <c:strCache>
                <c:ptCount val="1"/>
                <c:pt idx="0">
                  <c:v>CF_Д</c:v>
                </c:pt>
              </c:strCache>
            </c:strRef>
          </c:tx>
          <c:marker>
            <c:symbol val="none"/>
          </c:marker>
          <c:cat>
            <c:numRef>
              <c:f>'Денежный поток'!$E$2:$K$2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'Денежный поток'!$E$23:$K$23</c:f>
              <c:numCache>
                <c:formatCode>#,##0;\(#,##0\)</c:formatCode>
                <c:ptCount val="7"/>
                <c:pt idx="0">
                  <c:v>-571740.68551118637</c:v>
                </c:pt>
                <c:pt idx="1">
                  <c:v>-301550.50514001457</c:v>
                </c:pt>
                <c:pt idx="2">
                  <c:v>-80978.219146178919</c:v>
                </c:pt>
                <c:pt idx="3">
                  <c:v>91604.34656030417</c:v>
                </c:pt>
                <c:pt idx="4">
                  <c:v>222705.37423590419</c:v>
                </c:pt>
                <c:pt idx="5">
                  <c:v>314494.04809236579</c:v>
                </c:pt>
                <c:pt idx="6">
                  <c:v>375417.87409008166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'Денежный поток'!$C$24</c:f>
              <c:strCache>
                <c:ptCount val="1"/>
                <c:pt idx="0">
                  <c:v>CF_НД</c:v>
                </c:pt>
              </c:strCache>
            </c:strRef>
          </c:tx>
          <c:marker>
            <c:symbol val="none"/>
          </c:marker>
          <c:cat>
            <c:numRef>
              <c:f>'Денежный поток'!$E$2:$K$2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'Денежный поток'!$E$24:$K$24</c:f>
              <c:numCache>
                <c:formatCode>#,##0;\(#,##0\)</c:formatCode>
                <c:ptCount val="7"/>
                <c:pt idx="0">
                  <c:v>-571740.68551118637</c:v>
                </c:pt>
                <c:pt idx="1">
                  <c:v>-261021.97808433883</c:v>
                </c:pt>
                <c:pt idx="2">
                  <c:v>30684.870142508764</c:v>
                </c:pt>
                <c:pt idx="3">
                  <c:v>293161.37976135616</c:v>
                </c:pt>
                <c:pt idx="4">
                  <c:v>522457.89654740354</c:v>
                </c:pt>
                <c:pt idx="5">
                  <c:v>707077.70543969085</c:v>
                </c:pt>
                <c:pt idx="6">
                  <c:v>847998.21704677178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61568"/>
        <c:axId val="69497600"/>
      </c:lineChart>
      <c:catAx>
        <c:axId val="67261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9497600"/>
        <c:crosses val="autoZero"/>
        <c:auto val="1"/>
        <c:lblAlgn val="ctr"/>
        <c:lblOffset val="100"/>
        <c:noMultiLvlLbl val="0"/>
      </c:catAx>
      <c:valAx>
        <c:axId val="69497600"/>
        <c:scaling>
          <c:orientation val="minMax"/>
        </c:scaling>
        <c:delete val="0"/>
        <c:axPos val="l"/>
        <c:majorGridlines/>
        <c:numFmt formatCode="#,##0;\(#,##0\)" sourceLinked="1"/>
        <c:majorTickMark val="out"/>
        <c:minorTickMark val="none"/>
        <c:tickLblPos val="nextTo"/>
        <c:crossAx val="67261568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&lt;header&gt;</a:t>
            </a:r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en-US"/>
              <a:t>&lt;date/time&gt;</a:t>
            </a:r>
            <a:endParaRPr/>
          </a:p>
        </p:txBody>
      </p:sp>
      <p:sp>
        <p:nvSpPr>
          <p:cNvPr id="37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en-US"/>
              <a:t>&lt;footer&gt;</a:t>
            </a:r>
            <a:endParaRPr/>
          </a:p>
        </p:txBody>
      </p:sp>
      <p:sp>
        <p:nvSpPr>
          <p:cNvPr id="38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C1B1B141-3131-41A1-A171-51A191E18161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242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2%D0%B0%D0%BB%D0%BE%D0%B2%D0%B0%D1%8F_%D0%BF%D1%80%D0%B8%D0%B1%D1%8B%D0%BB%D1%8C" TargetMode="External"/><Relationship Id="rId3" Type="http://schemas.openxmlformats.org/officeDocument/2006/relationships/hyperlink" Target="http://ru.wikipedia.org/wiki/%D0%90%D0%BD%D0%B3%D0%BB%D0%B8%D0%B9%D1%81%D0%BA%D0%B8%D0%B9_%D1%8F%D0%B7%D1%8B%D0%BA" TargetMode="External"/><Relationship Id="rId7" Type="http://schemas.openxmlformats.org/officeDocument/2006/relationships/hyperlink" Target="http://ru.wikipedia.org/wiki/%D0%98%D0%B7%D0%BD%D0%BE%D1%81_%28%D1%8D%D0%BA%D0%BE%D0%BD%D0%BE%D0%BC%D0%B8%D0%BA%D0%B0%29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D%D0%B5%D0%BC%D0%B0%D1%82%D0%B5%D1%80%D0%B8%D0%B0%D0%BB%D1%8C%D0%BD%D1%8B%D0%B5_%D0%B0%D0%BA%D1%82%D0%B8%D0%B2%D1%8B" TargetMode="External"/><Relationship Id="rId5" Type="http://schemas.openxmlformats.org/officeDocument/2006/relationships/hyperlink" Target="http://ru.wikipedia.org/wiki/%D0%9E%D1%81%D0%BD%D0%BE%D0%B2%D0%BD%D1%8B%D0%B5_%D1%81%D1%80%D0%B5%D0%B4%D1%81%D1%82%D0%B2%D0%B0" TargetMode="External"/><Relationship Id="rId4" Type="http://schemas.openxmlformats.org/officeDocument/2006/relationships/hyperlink" Target="http://ru.wikipedia.org/wiki/%D0%91%D1%83%D1%85%D0%B3%D0%B0%D0%BB%D1%82%D0%B5%D1%80%D1%81%D0%BA%D0%B8%D0%B9_%D1%83%D1%87%D1%91%D1%82" TargetMode="External"/><Relationship Id="rId9" Type="http://schemas.openxmlformats.org/officeDocument/2006/relationships/hyperlink" Target="http://ru.wikipedia.org/wiki/%D0%9E%D0%BF%D0%B5%D1%80%D0%B0%D1%86%D0%B8%D0%BE%D0%BD%D0%BD%D1%8B%D0%B5_%D0%B7%D0%B0%D1%82%D1%80%D0%B0%D1%82%D1%8B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Добрый день, коллеги.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Меня зовут, Енборисов Артем, я – системный инженер в компании НАГ.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ru-RU" baseline="0" dirty="0" smtClean="0"/>
              <a:t>Сегодня мы будем говорить о построении сетей </a:t>
            </a:r>
            <a:r>
              <a:rPr lang="en-US" baseline="0" dirty="0" smtClean="0"/>
              <a:t>Ethernet FTTH </a:t>
            </a:r>
            <a:r>
              <a:rPr lang="ru-RU" baseline="0" dirty="0" smtClean="0"/>
              <a:t>в коттеджных поселках.</a:t>
            </a:r>
            <a:endParaRPr lang="en-US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1B1B141-3131-41A1-A171-51A191E181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03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baseline="0" dirty="0" smtClean="0"/>
              <a:t>Пожалуй самым экономичным решением в качестве коммутатора гигабитного доступа является коммутатора </a:t>
            </a:r>
            <a:r>
              <a:rPr lang="en-US" baseline="0" dirty="0" smtClean="0"/>
              <a:t>SNR-S2970G-48S. (~</a:t>
            </a:r>
            <a:r>
              <a:rPr lang="en-US" baseline="0" dirty="0" smtClean="0"/>
              <a:t>700</a:t>
            </a:r>
            <a:r>
              <a:rPr lang="ru-RU" baseline="0" dirty="0" smtClean="0"/>
              <a:t> рублей за порт) решением для гигабитного доступа является коммутатор </a:t>
            </a:r>
            <a:r>
              <a:rPr lang="en-US" baseline="0" dirty="0" smtClean="0"/>
              <a:t>SNR-S2970G-48S</a:t>
            </a:r>
            <a:r>
              <a:rPr lang="ru-RU" baseline="0" dirty="0" smtClean="0"/>
              <a:t>.</a:t>
            </a:r>
          </a:p>
          <a:p>
            <a:endParaRPr lang="en-US" baseline="0" dirty="0" smtClean="0"/>
          </a:p>
          <a:p>
            <a:r>
              <a:rPr lang="ru-RU" baseline="0" dirty="0" smtClean="0"/>
              <a:t>Его следует воспринимать как очень хорошую </a:t>
            </a:r>
            <a:r>
              <a:rPr lang="en-US" baseline="0" dirty="0" smtClean="0"/>
              <a:t>L2-</a:t>
            </a:r>
            <a:r>
              <a:rPr lang="ru-RU" baseline="0" dirty="0" smtClean="0"/>
              <a:t>молотилку трафика, с задачами коммутации он полностью справляется. Рекомендуем не перегружать </a:t>
            </a:r>
            <a:r>
              <a:rPr lang="en-US" baseline="0" dirty="0" smtClean="0"/>
              <a:t>CPU-</a:t>
            </a:r>
            <a:r>
              <a:rPr lang="ru-RU" baseline="0" dirty="0" smtClean="0"/>
              <a:t>коммутатора интеллектуальными задачами, а по возможности сместить большинство из них выше на уровень агрегации. Коммутатор отлично подходит в качестве решения для </a:t>
            </a:r>
            <a:r>
              <a:rPr lang="en-US" baseline="0" dirty="0" smtClean="0"/>
              <a:t>1G-</a:t>
            </a:r>
            <a:r>
              <a:rPr lang="ru-RU" baseline="0" dirty="0" smtClean="0"/>
              <a:t>доступа в схеме </a:t>
            </a:r>
            <a:r>
              <a:rPr lang="en-US" baseline="0" dirty="0" err="1" smtClean="0"/>
              <a:t>vlan</a:t>
            </a:r>
            <a:r>
              <a:rPr lang="en-US" baseline="0" dirty="0" smtClean="0"/>
              <a:t> per user.</a:t>
            </a:r>
            <a:endParaRPr lang="ru-RU" baseline="0" dirty="0" smtClean="0"/>
          </a:p>
          <a:p>
            <a:endParaRPr lang="en-US" baseline="0" dirty="0" smtClean="0"/>
          </a:p>
          <a:p>
            <a:r>
              <a:rPr lang="ru-RU" baseline="0" dirty="0" smtClean="0"/>
              <a:t>Кстати, многие </a:t>
            </a:r>
            <a:r>
              <a:rPr lang="ru-RU" baseline="0" dirty="0" smtClean="0"/>
              <a:t>операторы используют </a:t>
            </a:r>
            <a:r>
              <a:rPr lang="ru-RU" baseline="0" dirty="0" smtClean="0"/>
              <a:t>коммутаторы серии 2970 </a:t>
            </a:r>
            <a:r>
              <a:rPr lang="ru-RU" baseline="0" dirty="0" smtClean="0"/>
              <a:t>как </a:t>
            </a:r>
            <a:r>
              <a:rPr lang="en-US" baseline="0" dirty="0" smtClean="0"/>
              <a:t>L2-</a:t>
            </a:r>
            <a:r>
              <a:rPr lang="ru-RU" baseline="0" dirty="0" smtClean="0"/>
              <a:t>агрегацию.</a:t>
            </a:r>
            <a:endParaRPr lang="ru-RU" baseline="0" dirty="0" smtClean="0"/>
          </a:p>
        </p:txBody>
      </p:sp>
      <p:sp>
        <p:nvSpPr>
          <p:cNvPr id="114" name="CustomShape 2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1612181-B1D1-4141-81F1-8141C191913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baseline="0" dirty="0" smtClean="0"/>
              <a:t>SNR S2980G-24F – L2+ </a:t>
            </a:r>
            <a:r>
              <a:rPr lang="ru-RU" baseline="0" dirty="0" smtClean="0"/>
              <a:t>коммутатор.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Можно терминировать абонентов прямо на нем.</a:t>
            </a:r>
          </a:p>
          <a:p>
            <a:r>
              <a:rPr lang="ru-RU" baseline="0" dirty="0" smtClean="0"/>
              <a:t>Поддерживает весь необходимый функционал коммутаторов уровня доступа поддерживается, включая </a:t>
            </a:r>
            <a:r>
              <a:rPr lang="en-US" baseline="0" dirty="0" smtClean="0"/>
              <a:t>IGMP Radius Authentication</a:t>
            </a:r>
            <a:endParaRPr lang="ru-RU" baseline="0" dirty="0" smtClean="0"/>
          </a:p>
        </p:txBody>
      </p:sp>
      <p:sp>
        <p:nvSpPr>
          <p:cNvPr id="114" name="CustomShape 2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1612181-B1D1-4141-81F1-8141C191913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baseline="0" dirty="0" smtClean="0"/>
              <a:t>Ну и напоследок, рассмотрим решение «</a:t>
            </a:r>
            <a:r>
              <a:rPr lang="en-US" baseline="0" dirty="0" smtClean="0"/>
              <a:t>FTT-</a:t>
            </a:r>
            <a:r>
              <a:rPr lang="ru-RU" baseline="0" dirty="0" smtClean="0"/>
              <a:t>Столб».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ru-RU" baseline="0" dirty="0" smtClean="0"/>
              <a:t>В данном решении оптика прокладывается до столба, на столбе установлен неуправляемый коммутатор доступа, к которому медными линиями подключены конечные клиенты. Естественно если мы используем такую схему ни о каком </a:t>
            </a:r>
            <a:r>
              <a:rPr lang="en-US" baseline="0" dirty="0" smtClean="0"/>
              <a:t>IPTV </a:t>
            </a:r>
            <a:r>
              <a:rPr lang="ru-RU" baseline="0" dirty="0" smtClean="0"/>
              <a:t>или </a:t>
            </a:r>
            <a:r>
              <a:rPr lang="en-US" baseline="0" dirty="0" smtClean="0"/>
              <a:t>VoIP </a:t>
            </a:r>
            <a:r>
              <a:rPr lang="ru-RU" baseline="0" dirty="0" smtClean="0"/>
              <a:t>не может быть и речи. Схема может быть актуальна для поселков, дефицит услуг которых ограничен ШПД.</a:t>
            </a:r>
          </a:p>
        </p:txBody>
      </p:sp>
      <p:sp>
        <p:nvSpPr>
          <p:cNvPr id="106" name="CustomShape 2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E171E161-C1C1-4141-B121-614101D1C18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baseline="0" dirty="0" smtClean="0"/>
              <a:t>Существует два типовых решения клиентского оборудования</a:t>
            </a:r>
            <a:r>
              <a:rPr lang="en-US" baseline="0" dirty="0" smtClean="0"/>
              <a:t>:</a:t>
            </a:r>
          </a:p>
          <a:p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err="1" smtClean="0"/>
              <a:t>MediaConverter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SOHO-router </a:t>
            </a:r>
            <a:r>
              <a:rPr lang="ru-RU" baseline="0" dirty="0" smtClean="0"/>
              <a:t>с</a:t>
            </a:r>
            <a:r>
              <a:rPr lang="en-US" baseline="0" dirty="0" smtClean="0"/>
              <a:t> SFP</a:t>
            </a:r>
            <a:r>
              <a:rPr lang="ru-RU" baseline="0" dirty="0" smtClean="0"/>
              <a:t>-портом</a:t>
            </a:r>
          </a:p>
          <a:p>
            <a:pPr marL="0" indent="0">
              <a:buNone/>
            </a:pPr>
            <a:endParaRPr lang="ru-RU" baseline="0" dirty="0" smtClean="0"/>
          </a:p>
          <a:p>
            <a:pPr marL="0" indent="0">
              <a:buNone/>
            </a:pPr>
            <a:r>
              <a:rPr lang="ru-RU" baseline="0" dirty="0" smtClean="0"/>
              <a:t>Первое решение обычно используют клиенты, у которых уже есть свой домашний маршрутизатор.</a:t>
            </a:r>
          </a:p>
          <a:p>
            <a:pPr marL="0" indent="0">
              <a:buNone/>
            </a:pPr>
            <a:r>
              <a:rPr lang="ru-RU" baseline="0" dirty="0" smtClean="0"/>
              <a:t>Второе решение подходит новым клиентам, имеет меньший форм-фактор и дешевле решения конвертер + маршрутизатор.</a:t>
            </a:r>
          </a:p>
        </p:txBody>
      </p:sp>
      <p:sp>
        <p:nvSpPr>
          <p:cNvPr id="116" name="CustomShape 2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161D111-A1C1-41F1-8171-51A11131113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baseline="0" dirty="0" smtClean="0"/>
              <a:t>На данном слайде изображена схема нашего поселка, на ней обозначены планируемые места размещения узлов связи.</a:t>
            </a:r>
          </a:p>
          <a:p>
            <a:r>
              <a:rPr lang="ru-RU" baseline="0" dirty="0" smtClean="0"/>
              <a:t>Одним цветом обозначены дома, </a:t>
            </a:r>
            <a:r>
              <a:rPr lang="ru-RU" baseline="0" dirty="0" smtClean="0"/>
              <a:t>подключенные </a:t>
            </a:r>
            <a:r>
              <a:rPr lang="ru-RU" baseline="0" dirty="0" smtClean="0"/>
              <a:t>от одной </a:t>
            </a:r>
            <a:r>
              <a:rPr lang="ru-RU" baseline="0" dirty="0" smtClean="0"/>
              <a:t>муфты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Всего в поселке 161 домохозяйств.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Будем рассматривать два варианта</a:t>
            </a:r>
            <a:r>
              <a:rPr lang="en-US" baseline="0" dirty="0" smtClean="0"/>
              <a:t>: </a:t>
            </a:r>
            <a:r>
              <a:rPr lang="ru-RU" baseline="0" dirty="0" smtClean="0"/>
              <a:t>80% проникновение и 20% проникновение.</a:t>
            </a:r>
          </a:p>
          <a:p>
            <a:r>
              <a:rPr lang="ru-RU" baseline="0" dirty="0" smtClean="0"/>
              <a:t>Это 129 и 33 домохозяйств соответственно.</a:t>
            </a:r>
          </a:p>
        </p:txBody>
      </p:sp>
      <p:sp>
        <p:nvSpPr>
          <p:cNvPr id="116" name="CustomShape 2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161D111-A1C1-41F1-8171-51A11131113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baseline="0" dirty="0" smtClean="0"/>
              <a:t>Рассмотрим случай охвата 80% домохозяйств с предоставлением </a:t>
            </a:r>
            <a:r>
              <a:rPr lang="en-US" baseline="0" dirty="0" smtClean="0"/>
              <a:t>Triple-Play </a:t>
            </a:r>
            <a:r>
              <a:rPr lang="ru-RU" baseline="0" dirty="0" smtClean="0"/>
              <a:t>сервисов на скорости до 100</a:t>
            </a:r>
            <a:r>
              <a:rPr lang="en-US" baseline="0" dirty="0" smtClean="0"/>
              <a:t>M </a:t>
            </a:r>
            <a:r>
              <a:rPr lang="ru-RU" baseline="0" dirty="0" smtClean="0"/>
              <a:t>в секунду.</a:t>
            </a:r>
          </a:p>
          <a:p>
            <a:r>
              <a:rPr lang="ru-RU" baseline="0" dirty="0" smtClean="0"/>
              <a:t>Проведем расчеты согласно принятой ранее модели. Для охвата поселка нам потребовалось 7 коммутаторов, </a:t>
            </a:r>
            <a:r>
              <a:rPr lang="en-US" baseline="0" dirty="0" smtClean="0"/>
              <a:t>1</a:t>
            </a:r>
            <a:r>
              <a:rPr lang="ru-RU" baseline="0" dirty="0" smtClean="0"/>
              <a:t>40</a:t>
            </a:r>
            <a:r>
              <a:rPr lang="en-US" baseline="0" dirty="0" smtClean="0"/>
              <a:t> </a:t>
            </a:r>
            <a:r>
              <a:rPr lang="ru-RU" baseline="0" dirty="0" smtClean="0"/>
              <a:t>передатчиков, данные цифры включают </a:t>
            </a:r>
            <a:r>
              <a:rPr lang="en-US" baseline="0" dirty="0" smtClean="0"/>
              <a:t>ZIP-</a:t>
            </a:r>
            <a:r>
              <a:rPr lang="ru-RU" baseline="0" dirty="0" smtClean="0"/>
              <a:t>комплект.</a:t>
            </a:r>
          </a:p>
        </p:txBody>
      </p:sp>
      <p:sp>
        <p:nvSpPr>
          <p:cNvPr id="116" name="CustomShape 2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161D111-A1C1-41F1-8171-51A11131113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Рассчитаем </a:t>
            </a:r>
            <a:r>
              <a:rPr lang="ru-RU" dirty="0" smtClean="0"/>
              <a:t>прямые расходы</a:t>
            </a:r>
            <a:r>
              <a:rPr lang="ru-RU" baseline="0" dirty="0" smtClean="0"/>
              <a:t> для предложенной модели.</a:t>
            </a:r>
          </a:p>
          <a:p>
            <a:r>
              <a:rPr lang="ru-RU" dirty="0" smtClean="0"/>
              <a:t>Расчетная</a:t>
            </a:r>
            <a:r>
              <a:rPr lang="ru-RU" baseline="0" dirty="0" smtClean="0"/>
              <a:t> стоимость материалов для подключения составила 3 300 р., включая работу по подключению.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комплект абонентского оборудования входит маршрутизатор с </a:t>
            </a:r>
            <a:r>
              <a:rPr lang="en-US" baseline="0" dirty="0" smtClean="0"/>
              <a:t>SFP-</a:t>
            </a:r>
            <a:r>
              <a:rPr lang="ru-RU" baseline="0" dirty="0" smtClean="0"/>
              <a:t>портом </a:t>
            </a:r>
            <a:r>
              <a:rPr lang="en-US" dirty="0" smtClean="0"/>
              <a:t>SNR-CPE-W4N </a:t>
            </a:r>
            <a:r>
              <a:rPr lang="ru-RU" dirty="0" smtClean="0"/>
              <a:t>и</a:t>
            </a:r>
            <a:r>
              <a:rPr lang="ru-RU" baseline="0" dirty="0" smtClean="0"/>
              <a:t> </a:t>
            </a:r>
            <a:r>
              <a:rPr lang="en-US" baseline="0" dirty="0" smtClean="0"/>
              <a:t>SFP-</a:t>
            </a:r>
            <a:r>
              <a:rPr lang="ru-RU" baseline="0" dirty="0" smtClean="0"/>
              <a:t>передатчик</a:t>
            </a:r>
            <a:r>
              <a:rPr lang="en-US" b="1" dirty="0" smtClean="0"/>
              <a:t> </a:t>
            </a:r>
            <a:r>
              <a:rPr lang="en-US" dirty="0" smtClean="0"/>
              <a:t>SNR-SFP-W53-3 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Лицензионный</a:t>
            </a:r>
            <a:r>
              <a:rPr lang="ru-RU" baseline="0" dirty="0" smtClean="0"/>
              <a:t> платежи – 30% от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оходов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абонентов платного ТВ, руб.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результате расчетов получаем</a:t>
            </a:r>
            <a:r>
              <a:rPr lang="ru-RU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DPP </a:t>
            </a:r>
            <a:r>
              <a:rPr lang="ru-RU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ru-RU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1,8 лет.</a:t>
            </a:r>
          </a:p>
          <a:p>
            <a:endParaRPr lang="ru-RU" sz="120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нашей модели и принятым </a:t>
            </a:r>
            <a:r>
              <a:rPr lang="ru-RU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допущем</a:t>
            </a:r>
            <a:r>
              <a:rPr lang="ru-RU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 которых Дмитрий говорил ранее, получаем отрицательный 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DPP.</a:t>
            </a:r>
          </a:p>
          <a:p>
            <a:endParaRPr lang="ru-RU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Отрицательный срок окупаемости может интерпретироваться как самофинансирование проекта, то есть когда основная часть затрат осуществляется уже за счет сгенерированных доходов от реализации первоначальной стадии проекта. </a:t>
            </a:r>
          </a:p>
          <a:p>
            <a:endParaRPr lang="ru-RU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b="1" dirty="0" smtClean="0"/>
              <a:t>EBITDA</a:t>
            </a:r>
            <a:r>
              <a:rPr lang="ru-RU" dirty="0" smtClean="0"/>
              <a:t> (сокр. от </a:t>
            </a:r>
            <a:r>
              <a:rPr lang="ru-RU" dirty="0" smtClean="0">
                <a:hlinkClick r:id="rId3" tooltip="Английский язык"/>
              </a:rPr>
              <a:t>англ.</a:t>
            </a:r>
            <a:r>
              <a:rPr lang="ru-RU" dirty="0" smtClean="0"/>
              <a:t> </a:t>
            </a:r>
            <a:r>
              <a:rPr lang="ru-RU" i="1" dirty="0" err="1" smtClean="0"/>
              <a:t>Earnings</a:t>
            </a:r>
            <a:r>
              <a:rPr lang="ru-RU" i="1" dirty="0" smtClean="0"/>
              <a:t> </a:t>
            </a:r>
            <a:r>
              <a:rPr lang="ru-RU" i="1" dirty="0" err="1" smtClean="0"/>
              <a:t>before</a:t>
            </a:r>
            <a:r>
              <a:rPr lang="ru-RU" i="1" dirty="0" smtClean="0"/>
              <a:t> </a:t>
            </a:r>
            <a:r>
              <a:rPr lang="ru-RU" i="1" dirty="0" err="1" smtClean="0"/>
              <a:t>Interest</a:t>
            </a:r>
            <a:r>
              <a:rPr lang="ru-RU" i="1" dirty="0" smtClean="0"/>
              <a:t>, </a:t>
            </a:r>
            <a:r>
              <a:rPr lang="ru-RU" i="1" dirty="0" err="1" smtClean="0"/>
              <a:t>Taxes</a:t>
            </a:r>
            <a:r>
              <a:rPr lang="ru-RU" i="1" dirty="0" smtClean="0"/>
              <a:t>, </a:t>
            </a:r>
            <a:r>
              <a:rPr lang="ru-RU" i="1" dirty="0" err="1" smtClean="0"/>
              <a:t>Depreciation</a:t>
            </a:r>
            <a:r>
              <a:rPr lang="ru-RU" i="1" dirty="0" smtClean="0"/>
              <a:t> </a:t>
            </a:r>
            <a:r>
              <a:rPr lang="ru-RU" i="1" dirty="0" err="1" smtClean="0"/>
              <a:t>and</a:t>
            </a:r>
            <a:r>
              <a:rPr lang="ru-RU" i="1" dirty="0" smtClean="0"/>
              <a:t> </a:t>
            </a:r>
            <a:r>
              <a:rPr lang="ru-RU" i="1" dirty="0" err="1" smtClean="0"/>
              <a:t>Amortization</a:t>
            </a:r>
            <a:r>
              <a:rPr lang="ru-RU" dirty="0" smtClean="0"/>
              <a:t>) — аналитический показатель, равный объёму прибыли до уплаты налогов, расходов на амортизацию и процентов по кредитам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err="1" smtClean="0"/>
              <a:t>Амортиза́ция</a:t>
            </a:r>
            <a:r>
              <a:rPr lang="ru-RU" dirty="0" smtClean="0"/>
              <a:t> в </a:t>
            </a:r>
            <a:r>
              <a:rPr lang="ru-RU" dirty="0" smtClean="0">
                <a:hlinkClick r:id="rId4" tooltip="Бухгалтерский учёт"/>
              </a:rPr>
              <a:t>бухгалтерском учёте</a:t>
            </a:r>
            <a:r>
              <a:rPr lang="ru-RU" dirty="0" smtClean="0"/>
              <a:t> — процесс перенесения по частям стоимости </a:t>
            </a:r>
            <a:r>
              <a:rPr lang="ru-RU" dirty="0" smtClean="0">
                <a:hlinkClick r:id="rId5" tooltip="Основные средства"/>
              </a:rPr>
              <a:t>основных средств</a:t>
            </a:r>
            <a:r>
              <a:rPr lang="ru-RU" dirty="0" smtClean="0"/>
              <a:t> и </a:t>
            </a:r>
            <a:r>
              <a:rPr lang="ru-RU" dirty="0" smtClean="0">
                <a:hlinkClick r:id="rId6" tooltip="Нематериальные активы"/>
              </a:rPr>
              <a:t>нематериальных активов</a:t>
            </a:r>
            <a:r>
              <a:rPr lang="ru-RU" dirty="0" smtClean="0"/>
              <a:t> по мере их физического или морального </a:t>
            </a:r>
            <a:r>
              <a:rPr lang="ru-RU" dirty="0" smtClean="0">
                <a:hlinkClick r:id="rId7" tooltip="Износ (экономика)"/>
              </a:rPr>
              <a:t>износа</a:t>
            </a:r>
            <a:r>
              <a:rPr lang="ru-RU" dirty="0" smtClean="0"/>
              <a:t> на стоимость производимой продукции</a:t>
            </a:r>
          </a:p>
          <a:p>
            <a:endParaRPr lang="ru-RU" dirty="0" smtClean="0"/>
          </a:p>
          <a:p>
            <a:r>
              <a:rPr lang="ru-RU" b="1" dirty="0" smtClean="0"/>
              <a:t>Операционная прибыль</a:t>
            </a:r>
            <a:r>
              <a:rPr lang="ru-RU" dirty="0" smtClean="0"/>
              <a:t> (</a:t>
            </a:r>
            <a:r>
              <a:rPr lang="ru-RU" dirty="0" smtClean="0">
                <a:hlinkClick r:id="rId3" tooltip="Английский язык"/>
              </a:rPr>
              <a:t>англ.</a:t>
            </a:r>
            <a:r>
              <a:rPr lang="ru-RU" dirty="0" smtClean="0"/>
              <a:t> </a:t>
            </a:r>
            <a:r>
              <a:rPr lang="ru-RU" i="1" dirty="0" err="1" smtClean="0"/>
              <a:t>Operating</a:t>
            </a:r>
            <a:r>
              <a:rPr lang="ru-RU" i="1" dirty="0" smtClean="0"/>
              <a:t> </a:t>
            </a:r>
            <a:r>
              <a:rPr lang="ru-RU" i="1" dirty="0" err="1" smtClean="0"/>
              <a:t>income</a:t>
            </a:r>
            <a:r>
              <a:rPr lang="ru-RU" dirty="0" smtClean="0"/>
              <a:t>) — прибыль хозяйствующего субъекта от основной (обычной) деятельности, равная разности между нетто-выручкой и расходами по обычной деятельности (в последние включаются прямые и операционные расходы) или, что то же самое, между </a:t>
            </a:r>
            <a:r>
              <a:rPr lang="ru-RU" dirty="0" smtClean="0">
                <a:hlinkClick r:id="rId8" tooltip="Валовая прибыль"/>
              </a:rPr>
              <a:t>валовой прибылью</a:t>
            </a:r>
            <a:r>
              <a:rPr lang="ru-RU" dirty="0" smtClean="0"/>
              <a:t> и </a:t>
            </a:r>
            <a:r>
              <a:rPr lang="ru-RU" dirty="0" smtClean="0">
                <a:hlinkClick r:id="rId9" tooltip="Операционные затраты"/>
              </a:rPr>
              <a:t>операционными затратами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Построим</a:t>
            </a:r>
            <a:r>
              <a:rPr lang="ru-RU" baseline="0" dirty="0" smtClean="0"/>
              <a:t> графики денежного потока для двух случаев </a:t>
            </a:r>
            <a:r>
              <a:rPr lang="en-US" baseline="0" dirty="0" smtClean="0"/>
              <a:t>100M </a:t>
            </a:r>
            <a:r>
              <a:rPr lang="ru-RU" baseline="0" dirty="0" smtClean="0"/>
              <a:t>и 1</a:t>
            </a:r>
            <a:r>
              <a:rPr lang="en-US" baseline="0" dirty="0" smtClean="0"/>
              <a:t>G </a:t>
            </a:r>
            <a:r>
              <a:rPr lang="ru-RU" baseline="0" dirty="0" smtClean="0"/>
              <a:t>доступ. </a:t>
            </a:r>
            <a:r>
              <a:rPr lang="ru-RU" baseline="0" dirty="0" smtClean="0">
                <a:effectLst/>
              </a:rPr>
              <a:t>Как видно из графика в случае гигабитного доступа </a:t>
            </a:r>
            <a:r>
              <a:rPr lang="en-US" baseline="0" dirty="0" smtClean="0">
                <a:effectLst/>
              </a:rPr>
              <a:t>Cash Flow </a:t>
            </a:r>
            <a:r>
              <a:rPr lang="ru-RU" baseline="0" dirty="0" smtClean="0">
                <a:effectLst/>
              </a:rPr>
              <a:t>пересекает ординату после 2016 года, в то время как в случае 100</a:t>
            </a:r>
            <a:r>
              <a:rPr lang="en-US" baseline="0" dirty="0" smtClean="0">
                <a:effectLst/>
              </a:rPr>
              <a:t>M-</a:t>
            </a:r>
            <a:r>
              <a:rPr lang="ru-RU" baseline="0" dirty="0" smtClean="0">
                <a:effectLst/>
              </a:rPr>
              <a:t>доступа, «окупаемость» наступает несколько раньше, примерно после 2015 г.</a:t>
            </a:r>
            <a:endParaRPr lang="ru-RU" dirty="0" smtClean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7114-1C72-4792-BEAC-61347956F92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56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dirty="0" smtClean="0"/>
              <a:t>Последний</a:t>
            </a:r>
            <a:r>
              <a:rPr lang="ru-RU" baseline="0" dirty="0" smtClean="0"/>
              <a:t> слайд на весь экран.</a:t>
            </a:r>
          </a:p>
          <a:p>
            <a:r>
              <a:rPr lang="ru-RU" baseline="0" dirty="0" smtClean="0"/>
              <a:t>Не задавать вопросов, все версии озвучить.</a:t>
            </a:r>
          </a:p>
        </p:txBody>
      </p:sp>
      <p:sp>
        <p:nvSpPr>
          <p:cNvPr id="116" name="CustomShape 2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161D111-A1C1-41F1-8171-51A11131113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 первых вопросов, с которыми сталкивается оператор связи при заходе в коттеджный поселок – выбор технологии, по которой он будет предоставлять услуги.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Ethernet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уже хорошо знакомая всем нам технология.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Альтернативные решения такие как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Wi-Fi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зачастую являются новинками для многих операторов связи. Они требуют наличия квалифицированных специалистов в данных областях, обучение и адаптация персонала займет некоторое время прежде чем эксплуатация участков сети, построенных по новым технологиям, станет столь же эффективной.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Ethernet FTTH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использоват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ь единую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унифицированную сервисную модель по всей сети, как в городе и в частном секторе. Это решение легко масштабировать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можно предоставлять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Triple Play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сервис,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гарантировать определенный уровень качества сервиса.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так же сказать, что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Ethernet FTTH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сокращает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издержки на интеграцию оборудования в существующие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биллинговые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мониторинговые системы оператора. Это особенно заметно при использовании коммутаторов одного производителя в частном секторе и на городских узлах доступа.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Мы попробуем рассмотреть меняются</a:t>
            </a:r>
            <a:r>
              <a:rPr lang="ru-RU" baseline="0" dirty="0" smtClean="0"/>
              <a:t> ли предпосылки выбора решения в </a:t>
            </a:r>
            <a:r>
              <a:rPr lang="ru-RU" dirty="0" smtClean="0"/>
              <a:t>зависимости от поставленных</a:t>
            </a:r>
            <a:r>
              <a:rPr lang="ru-RU" baseline="0" dirty="0" smtClean="0"/>
              <a:t> </a:t>
            </a:r>
            <a:r>
              <a:rPr lang="ru-RU" dirty="0" smtClean="0"/>
              <a:t>задач. Для этого</a:t>
            </a:r>
            <a:r>
              <a:rPr lang="ru-RU" baseline="0" dirty="0" smtClean="0"/>
              <a:t> с самого начала на берегу нам нужно определиться с сервисной моделью.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зависимости от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диффицита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услуг в «захватываемом» районе потребности абонентов могут варьироваться.</a:t>
            </a:r>
          </a:p>
        </p:txBody>
      </p:sp>
      <p:sp>
        <p:nvSpPr>
          <p:cNvPr id="104" name="CustomShape 2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9141D161-E101-4181-81B1-910181A161D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dirty="0" smtClean="0"/>
              <a:t>На</a:t>
            </a:r>
            <a:r>
              <a:rPr lang="ru-RU" baseline="0" dirty="0" smtClean="0"/>
              <a:t> этом все, пошли пить кофе.</a:t>
            </a:r>
            <a:endParaRPr dirty="0"/>
          </a:p>
        </p:txBody>
      </p:sp>
      <p:sp>
        <p:nvSpPr>
          <p:cNvPr id="112" name="CustomShape 2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1D17131-A1C1-4161-A1B1-C141D16171F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20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Помните в прошлой презентации Дмитрий говорил что нам нужно определиться с целью строительства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зависимости от цели строительства сети передачи данных крайне меняются решения, которые мы будем применять.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мы строим сеть на продажу, то однозначно мы строим хорошо-документированную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Triple-Play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сеть, никаких неуправляемых участков у нас не будет. Если мы строим сеть для себя, то здесь в зависимости от дефицита услуг может быть несколько решений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гигабитного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мультисерсивного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доступа до технологии «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FTT-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столб» с использованием неуправляемых коммутаторов. В рамках презентации будет рассмотрено пять решений, попробуем оценить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CAPEX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каждого из них и посчитать срок окупаемости.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Определившись с целью и решением нужно начинать планировать строительство.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9141D161-E101-4181-81B1-910181A161D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dirty="0" smtClean="0"/>
              <a:t>Существует две модели</a:t>
            </a:r>
            <a:r>
              <a:rPr lang="ru-RU" baseline="0" dirty="0" smtClean="0"/>
              <a:t> размещения узла связи в коттеджном поселке</a:t>
            </a:r>
            <a:r>
              <a:rPr lang="en-US" baseline="0" dirty="0" smtClean="0"/>
              <a:t>:</a:t>
            </a:r>
          </a:p>
          <a:p>
            <a:endParaRPr lang="ru-RU" dirty="0" smtClean="0"/>
          </a:p>
          <a:p>
            <a:pPr marL="228600" indent="-228600">
              <a:buAutoNum type="arabicPeriod"/>
            </a:pPr>
            <a:r>
              <a:rPr lang="ru-RU" b="1" dirty="0" smtClean="0"/>
              <a:t>Централизованный</a:t>
            </a:r>
            <a:r>
              <a:rPr lang="ru-RU" b="1" baseline="0" dirty="0" smtClean="0"/>
              <a:t> </a:t>
            </a:r>
            <a:r>
              <a:rPr lang="ru-RU" b="1" dirty="0" smtClean="0"/>
              <a:t>узел связи</a:t>
            </a:r>
            <a:endParaRPr lang="en-US" b="1" dirty="0" smtClean="0"/>
          </a:p>
          <a:p>
            <a:pPr marL="0" indent="0">
              <a:buNone/>
            </a:pPr>
            <a:endParaRPr lang="ru-RU" b="0" dirty="0" smtClean="0"/>
          </a:p>
          <a:p>
            <a:pPr marL="0" indent="0">
              <a:buNone/>
            </a:pPr>
            <a:r>
              <a:rPr lang="en-US" b="0" dirty="0" smtClean="0"/>
              <a:t>	</a:t>
            </a:r>
            <a:r>
              <a:rPr lang="ru-RU" b="1" dirty="0" smtClean="0"/>
              <a:t>Плюсы:</a:t>
            </a:r>
          </a:p>
          <a:p>
            <a:r>
              <a:rPr lang="ru-RU" b="1" dirty="0" smtClean="0"/>
              <a:t>	- </a:t>
            </a:r>
            <a:r>
              <a:rPr lang="ru-RU" b="0" dirty="0" smtClean="0"/>
              <a:t>проще с точки зрения</a:t>
            </a:r>
            <a:r>
              <a:rPr lang="ru-RU" b="0" baseline="0" dirty="0" smtClean="0"/>
              <a:t> эксплуатации, один узел легче обслуживать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	- все активное оборудование находится в одном месте (в одном телекоммуникационном ящике)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r>
              <a:rPr lang="ru-RU" b="1" dirty="0" smtClean="0"/>
              <a:t>	Минусы:</a:t>
            </a:r>
            <a:endParaRPr lang="ru-RU" dirty="0" smtClean="0"/>
          </a:p>
          <a:p>
            <a:r>
              <a:rPr lang="ru-RU" dirty="0" smtClean="0"/>
              <a:t>	- низкая отказоустойчивость</a:t>
            </a:r>
          </a:p>
          <a:p>
            <a:r>
              <a:rPr lang="ru-RU" dirty="0" smtClean="0"/>
              <a:t>	- увеличение протяженности ВОК, а следовательно и стоимости работ</a:t>
            </a:r>
            <a:r>
              <a:rPr lang="ru-RU" baseline="0" dirty="0" smtClean="0"/>
              <a:t> и материалов для строительства транспортной сети</a:t>
            </a:r>
            <a:endParaRPr lang="ru-RU" dirty="0" smtClean="0"/>
          </a:p>
          <a:p>
            <a:r>
              <a:rPr lang="ru-RU" dirty="0" smtClean="0"/>
              <a:t>	- могут потребоваться более мощные оптические передатчики</a:t>
            </a:r>
            <a:r>
              <a:rPr lang="ru-RU" baseline="0" dirty="0" smtClean="0"/>
              <a:t> для подключения удаленных клиентов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2. Распределенные узлы</a:t>
            </a:r>
          </a:p>
          <a:p>
            <a:endParaRPr lang="ru-RU" dirty="0" smtClean="0"/>
          </a:p>
          <a:p>
            <a:r>
              <a:rPr lang="ru-RU" dirty="0" smtClean="0"/>
              <a:t>	</a:t>
            </a:r>
            <a:r>
              <a:rPr lang="ru-RU" b="1" dirty="0" smtClean="0"/>
              <a:t>Плюсы:</a:t>
            </a:r>
            <a:endParaRPr lang="ru-RU" dirty="0" smtClean="0"/>
          </a:p>
          <a:p>
            <a:r>
              <a:rPr lang="ru-RU" dirty="0" smtClean="0"/>
              <a:t>	-</a:t>
            </a:r>
            <a:r>
              <a:rPr lang="ru-RU" baseline="0" dirty="0" smtClean="0"/>
              <a:t> лучшая </a:t>
            </a:r>
            <a:r>
              <a:rPr lang="ru-RU" dirty="0" smtClean="0"/>
              <a:t>отказоустойчивость за счет географического</a:t>
            </a:r>
            <a:r>
              <a:rPr lang="ru-RU" baseline="0" dirty="0" smtClean="0"/>
              <a:t> разделения узлов связи</a:t>
            </a:r>
            <a:endParaRPr lang="ru-RU" dirty="0" smtClean="0"/>
          </a:p>
          <a:p>
            <a:r>
              <a:rPr lang="ru-RU" dirty="0" smtClean="0"/>
              <a:t>	- уменьшение суммарной длины оптических линий</a:t>
            </a:r>
          </a:p>
          <a:p>
            <a:r>
              <a:rPr lang="ru-RU" dirty="0" smtClean="0"/>
              <a:t>	- использование оптических передатчиков меньшей мощности</a:t>
            </a:r>
          </a:p>
          <a:p>
            <a:endParaRPr lang="ru-RU" dirty="0" smtClean="0"/>
          </a:p>
          <a:p>
            <a:r>
              <a:rPr lang="ru-RU" b="1" dirty="0" smtClean="0"/>
              <a:t>	Минусы:</a:t>
            </a:r>
            <a:endParaRPr lang="ru-RU" dirty="0" smtClean="0"/>
          </a:p>
          <a:p>
            <a:r>
              <a:rPr lang="ru-RU" dirty="0" smtClean="0"/>
              <a:t>	- необходимость строительства и обслуживания нескольких узлов связи</a:t>
            </a:r>
          </a:p>
          <a:p>
            <a:endParaRPr lang="ru-RU" dirty="0" smtClean="0"/>
          </a:p>
          <a:p>
            <a:r>
              <a:rPr lang="ru-RU" dirty="0" smtClean="0"/>
              <a:t>После выбора</a:t>
            </a:r>
            <a:r>
              <a:rPr lang="ru-RU" baseline="0" dirty="0" smtClean="0"/>
              <a:t> архитектуры сети коттеджного поселка потребуется решить вопрос где же можно разместить узлы связи.</a:t>
            </a:r>
            <a:endParaRPr lang="ru-RU" dirty="0" smtClean="0"/>
          </a:p>
        </p:txBody>
      </p:sp>
      <p:sp>
        <p:nvSpPr>
          <p:cNvPr id="106" name="CustomShape 2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E171E161-C1C1-4141-B121-614101D1C18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000000"/>
                </a:solidFill>
                <a:latin typeface="+mn-lt"/>
                <a:ea typeface="Droid Sans Fallback"/>
              </a:rPr>
              <a:t>Один</a:t>
            </a:r>
            <a:r>
              <a:rPr lang="ru-RU" baseline="0" dirty="0" smtClean="0">
                <a:solidFill>
                  <a:srgbClr val="000000"/>
                </a:solidFill>
                <a:latin typeface="+mn-lt"/>
                <a:ea typeface="Droid Sans Fallback"/>
              </a:rPr>
              <a:t> из важных вопросов, с которым придется столкнуться при строительстве сети в коттеджном поселке – вопрос размещения узла связи. </a:t>
            </a:r>
            <a:r>
              <a:rPr lang="ru-RU" dirty="0" smtClean="0">
                <a:solidFill>
                  <a:srgbClr val="000000"/>
                </a:solidFill>
                <a:latin typeface="+mn-lt"/>
                <a:ea typeface="Droid Sans Fallback"/>
              </a:rPr>
              <a:t>Найти помещение, доступ к которому можно получить в любое время, согласовать</a:t>
            </a:r>
            <a:r>
              <a:rPr lang="ru-RU" baseline="0" dirty="0" smtClean="0">
                <a:solidFill>
                  <a:srgbClr val="000000"/>
                </a:solidFill>
                <a:latin typeface="+mn-lt"/>
                <a:ea typeface="Droid Sans Fallback"/>
              </a:rPr>
              <a:t> размещение узла связи в этом помещении – не самая простая задача</a:t>
            </a:r>
            <a:r>
              <a:rPr lang="ru-RU" dirty="0" smtClean="0">
                <a:solidFill>
                  <a:srgbClr val="000000"/>
                </a:solidFill>
                <a:latin typeface="+mn-lt"/>
                <a:ea typeface="Droid Sans Fallback"/>
              </a:rPr>
              <a:t>.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Droid Sans Fallback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+mn-lt"/>
                <a:ea typeface="Droid Sans Fallback"/>
              </a:rPr>
              <a:t>Иногда </a:t>
            </a:r>
            <a:r>
              <a:rPr lang="ru-RU" baseline="0" dirty="0" smtClean="0">
                <a:solidFill>
                  <a:srgbClr val="000000"/>
                </a:solidFill>
                <a:latin typeface="+mn-lt"/>
                <a:ea typeface="Droid Sans Fallback"/>
              </a:rPr>
              <a:t>операторы договариваются об установке узла  связи в домохозяйстве одного из абонентов.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>
              <a:solidFill>
                <a:srgbClr val="000000"/>
              </a:solidFill>
              <a:latin typeface="+mn-lt"/>
              <a:ea typeface="Droid Sans Fallback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>
                <a:solidFill>
                  <a:srgbClr val="000000"/>
                </a:solidFill>
                <a:latin typeface="+mn-lt"/>
                <a:ea typeface="Droid Sans Fallback"/>
              </a:rPr>
              <a:t>Мне рассказали случай, когда в коттеджном поселке узел был установлен в доме у сотрудника МВД, который решил встретить новогодние праздники в компании родственников из другой области и как порядочный человек перед отъездом отключил пробки. Связь в поселок вернулась через 10 дней когда хозяин вернулся домой, проникать в дом сотрудника МВД с целью включения электропитания монтажники отказались.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>
              <a:solidFill>
                <a:srgbClr val="000000"/>
              </a:solidFill>
              <a:latin typeface="+mn-lt"/>
              <a:ea typeface="Droid Sans Fallback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>
                <a:solidFill>
                  <a:srgbClr val="000000"/>
                </a:solidFill>
                <a:latin typeface="+mn-lt"/>
                <a:ea typeface="Droid Sans Fallback"/>
              </a:rPr>
              <a:t>Собственно минусы такого подхода очевидны</a:t>
            </a:r>
            <a:r>
              <a:rPr lang="en-US" baseline="0" dirty="0" smtClean="0">
                <a:solidFill>
                  <a:srgbClr val="000000"/>
                </a:solidFill>
                <a:latin typeface="+mn-lt"/>
                <a:ea typeface="Droid Sans Fallback"/>
              </a:rPr>
              <a:t>: </a:t>
            </a:r>
            <a:r>
              <a:rPr lang="ru-RU" baseline="0" dirty="0" smtClean="0">
                <a:solidFill>
                  <a:srgbClr val="000000"/>
                </a:solidFill>
                <a:latin typeface="+mn-lt"/>
                <a:ea typeface="Droid Sans Fallback"/>
              </a:rPr>
              <a:t>отсутствие постоянного доступа на узел связи, все профилактические и плановые работы придется согласовывать с абонентом, включая время.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>
                <a:solidFill>
                  <a:schemeClr val="tx1"/>
                </a:solidFill>
                <a:latin typeface="+mn-lt"/>
                <a:ea typeface="+mn-ea"/>
              </a:rPr>
              <a:t>Кроме того, хотелось бы разместить узел связи как можно ближе к абонентам для уменьшения длины оптических линий и сокращении  времени подключения абонентов.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ru-RU" baseline="0" dirty="0" smtClean="0">
                <a:solidFill>
                  <a:schemeClr val="tx1"/>
                </a:solidFill>
                <a:latin typeface="+mn-lt"/>
                <a:ea typeface="+mn-ea"/>
              </a:rPr>
              <a:t>Для решения это проблемы можно использовать </a:t>
            </a:r>
            <a:r>
              <a:rPr lang="ru-RU" baseline="0" dirty="0" err="1" smtClean="0">
                <a:solidFill>
                  <a:schemeClr val="tx1"/>
                </a:solidFill>
                <a:latin typeface="+mn-lt"/>
                <a:ea typeface="+mn-ea"/>
              </a:rPr>
              <a:t>термошкаф</a:t>
            </a:r>
            <a:r>
              <a:rPr lang="en-US" baseline="0" dirty="0" smtClean="0">
                <a:solidFill>
                  <a:schemeClr val="tx1"/>
                </a:solidFill>
                <a:latin typeface="+mn-lt"/>
                <a:ea typeface="+mn-ea"/>
              </a:rPr>
              <a:t>:</a:t>
            </a:r>
          </a:p>
          <a:p>
            <a:r>
              <a:rPr lang="ru-RU" baseline="0" dirty="0" smtClean="0">
                <a:solidFill>
                  <a:schemeClr val="tx1"/>
                </a:solidFill>
                <a:latin typeface="+mn-lt"/>
                <a:ea typeface="+mn-ea"/>
              </a:rPr>
              <a:t>Накладывая определенные капитальные расходы, </a:t>
            </a:r>
            <a:r>
              <a:rPr lang="ru-RU" baseline="0" dirty="0" err="1" smtClean="0">
                <a:solidFill>
                  <a:schemeClr val="tx1"/>
                </a:solidFill>
                <a:latin typeface="+mn-lt"/>
                <a:ea typeface="+mn-ea"/>
              </a:rPr>
              <a:t>термошкаф</a:t>
            </a:r>
            <a:r>
              <a:rPr lang="ru-RU" baseline="0" dirty="0" smtClean="0">
                <a:solidFill>
                  <a:schemeClr val="tx1"/>
                </a:solidFill>
                <a:latin typeface="+mn-lt"/>
                <a:ea typeface="+mn-ea"/>
              </a:rPr>
              <a:t> дает целый ряд преимуществ</a:t>
            </a:r>
            <a:endParaRPr lang="en-US" baseline="0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ru-RU" baseline="0" dirty="0" smtClean="0">
                <a:solidFill>
                  <a:srgbClr val="000000"/>
                </a:solidFill>
                <a:latin typeface="+mn-lt"/>
                <a:ea typeface="Droid Sans Fallback"/>
              </a:rPr>
              <a:t>+ отсутствие необходимости согласования размещения оборудования</a:t>
            </a:r>
          </a:p>
          <a:p>
            <a:r>
              <a:rPr lang="ru-RU" baseline="0" dirty="0" smtClean="0">
                <a:solidFill>
                  <a:srgbClr val="000000"/>
                </a:solidFill>
                <a:latin typeface="+mn-lt"/>
                <a:ea typeface="Droid Sans Fallback"/>
              </a:rPr>
              <a:t>+ доступ к оборудованию 24</a:t>
            </a:r>
            <a:r>
              <a:rPr lang="en-US" baseline="0" dirty="0" smtClean="0">
                <a:solidFill>
                  <a:srgbClr val="000000"/>
                </a:solidFill>
                <a:latin typeface="+mn-lt"/>
                <a:ea typeface="Droid Sans Fallback"/>
              </a:rPr>
              <a:t>x7</a:t>
            </a:r>
            <a:endParaRPr lang="ru-RU" baseline="0" dirty="0" smtClean="0">
              <a:solidFill>
                <a:srgbClr val="000000"/>
              </a:solidFill>
              <a:latin typeface="+mn-lt"/>
              <a:ea typeface="Droid Sans Fallback"/>
            </a:endParaRPr>
          </a:p>
          <a:p>
            <a:r>
              <a:rPr lang="ru-RU" baseline="0" dirty="0" smtClean="0">
                <a:solidFill>
                  <a:srgbClr val="000000"/>
                </a:solidFill>
                <a:latin typeface="+mn-lt"/>
                <a:ea typeface="Droid Sans Fallback"/>
              </a:rPr>
              <a:t>+ отсутствие арендной платы</a:t>
            </a:r>
          </a:p>
          <a:p>
            <a:r>
              <a:rPr lang="ru-RU" baseline="0" dirty="0" smtClean="0">
                <a:solidFill>
                  <a:srgbClr val="000000"/>
                </a:solidFill>
                <a:latin typeface="+mn-lt"/>
                <a:ea typeface="Droid Sans Fallback"/>
              </a:rPr>
              <a:t>+ поддержка нормального температурного режима зимой</a:t>
            </a:r>
          </a:p>
          <a:p>
            <a:endParaRPr lang="ru-RU" baseline="0" dirty="0" smtClean="0">
              <a:solidFill>
                <a:srgbClr val="000000"/>
              </a:solidFill>
              <a:latin typeface="+mn-lt"/>
              <a:ea typeface="Droid Sans Fallback"/>
            </a:endParaRPr>
          </a:p>
          <a:p>
            <a:r>
              <a:rPr lang="ru-RU" baseline="0" dirty="0" smtClean="0">
                <a:solidFill>
                  <a:srgbClr val="000000"/>
                </a:solidFill>
                <a:latin typeface="+mn-lt"/>
                <a:ea typeface="Droid Sans Fallback"/>
              </a:rPr>
              <a:t>- увеличение </a:t>
            </a:r>
            <a:r>
              <a:rPr lang="en-US" baseline="0" dirty="0" smtClean="0">
                <a:solidFill>
                  <a:srgbClr val="000000"/>
                </a:solidFill>
                <a:latin typeface="+mn-lt"/>
                <a:ea typeface="Droid Sans Fallback"/>
              </a:rPr>
              <a:t>CAPEX/OPEX</a:t>
            </a:r>
            <a:r>
              <a:rPr lang="ru-RU" baseline="0" dirty="0" smtClean="0">
                <a:solidFill>
                  <a:srgbClr val="000000"/>
                </a:solidFill>
                <a:latin typeface="+mn-lt"/>
                <a:ea typeface="Droid Sans Fallback"/>
              </a:rPr>
              <a:t> решения</a:t>
            </a:r>
          </a:p>
        </p:txBody>
      </p:sp>
      <p:sp>
        <p:nvSpPr>
          <p:cNvPr id="108" name="CustomShape 2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E10131A1-51C1-4181-81C1-8131B171018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dirty="0" smtClean="0"/>
              <a:t>Вопрос мониторинга узла связи в частном</a:t>
            </a:r>
            <a:r>
              <a:rPr lang="ru-RU" baseline="0" dirty="0" smtClean="0"/>
              <a:t> секторе стоит гораздо острее чем в городе. В случае </a:t>
            </a:r>
            <a:r>
              <a:rPr lang="en-US" baseline="0" dirty="0" smtClean="0"/>
              <a:t>FTTH </a:t>
            </a:r>
            <a:r>
              <a:rPr lang="ru-RU" baseline="0" dirty="0" smtClean="0"/>
              <a:t>абоненты достаточно удалены друг от друга и от узла связи, к которому они подключены. Вероятность получения информации о тех же актах вандализма, которые иногда встречаются в сети, в случае </a:t>
            </a:r>
            <a:r>
              <a:rPr lang="en-US" baseline="0" dirty="0" smtClean="0"/>
              <a:t>FTTH </a:t>
            </a:r>
            <a:r>
              <a:rPr lang="ru-RU" baseline="0" dirty="0" smtClean="0"/>
              <a:t>существенно ниже.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Поэтому в целях существенного ускорения времени реакции и наиболее оперативного получения информации о состоянии </a:t>
            </a:r>
            <a:r>
              <a:rPr lang="ru-RU" baseline="0" dirty="0" err="1" smtClean="0"/>
              <a:t>телекоммуникационногл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щкафа</a:t>
            </a:r>
            <a:r>
              <a:rPr lang="ru-RU" baseline="0" dirty="0" smtClean="0"/>
              <a:t>, в схеме </a:t>
            </a:r>
            <a:r>
              <a:rPr lang="en-US" baseline="0" dirty="0" smtClean="0"/>
              <a:t>Ethernet </a:t>
            </a:r>
            <a:r>
              <a:rPr lang="en-US" baseline="0" dirty="0" smtClean="0"/>
              <a:t>FTTH</a:t>
            </a:r>
            <a:r>
              <a:rPr lang="ru-RU" baseline="0" dirty="0" smtClean="0"/>
              <a:t> часто используют отдельные устройства для мониторинга.</a:t>
            </a:r>
            <a:endParaRPr lang="ru-RU" baseline="0" dirty="0" smtClean="0"/>
          </a:p>
          <a:p>
            <a:endParaRPr lang="ru-RU" dirty="0" smtClean="0"/>
          </a:p>
          <a:p>
            <a:r>
              <a:rPr lang="ru-RU" dirty="0" smtClean="0"/>
              <a:t>У нас есть устройство,</a:t>
            </a:r>
            <a:r>
              <a:rPr lang="ru-RU" baseline="0" dirty="0" smtClean="0"/>
              <a:t> позволяющее это сделать. С помощью </a:t>
            </a:r>
            <a:r>
              <a:rPr lang="en-US" baseline="0" dirty="0" smtClean="0"/>
              <a:t>SNMP ERD </a:t>
            </a:r>
            <a:r>
              <a:rPr lang="ru-RU" baseline="0" dirty="0" smtClean="0"/>
              <a:t>и различных датчиков </a:t>
            </a:r>
            <a:r>
              <a:rPr lang="en-US" baseline="0" dirty="0" smtClean="0"/>
              <a:t> </a:t>
            </a:r>
            <a:r>
              <a:rPr lang="ru-RU" baseline="0" dirty="0" smtClean="0"/>
              <a:t>(датчик температуры, вибрации, открытия двери).</a:t>
            </a:r>
          </a:p>
          <a:p>
            <a:endParaRPr lang="ru-RU" dirty="0" smtClean="0"/>
          </a:p>
          <a:p>
            <a:r>
              <a:rPr lang="ru-RU" dirty="0" smtClean="0"/>
              <a:t>Важным</a:t>
            </a:r>
            <a:r>
              <a:rPr lang="ru-RU" baseline="0" dirty="0" smtClean="0"/>
              <a:t> вопросом в эксплуатации любой сети является мониторинг активного оборудования узла связи.</a:t>
            </a:r>
            <a:endParaRPr lang="en-US" baseline="0" dirty="0" smtClean="0"/>
          </a:p>
          <a:p>
            <a:endParaRPr lang="ru-RU" b="1" baseline="0" dirty="0" smtClean="0"/>
          </a:p>
          <a:p>
            <a:r>
              <a:rPr lang="ru-RU" baseline="0" dirty="0" smtClean="0"/>
              <a:t>Мониторинг активного оборудования осуществляется средствами протокола </a:t>
            </a:r>
            <a:r>
              <a:rPr lang="en-US" baseline="0" dirty="0" smtClean="0"/>
              <a:t>SNMP:</a:t>
            </a:r>
          </a:p>
          <a:p>
            <a:r>
              <a:rPr lang="ru-RU" baseline="0" dirty="0" smtClean="0"/>
              <a:t>- </a:t>
            </a:r>
            <a:r>
              <a:rPr lang="en-US" baseline="0" dirty="0" smtClean="0"/>
              <a:t>SNMP polling </a:t>
            </a:r>
            <a:r>
              <a:rPr lang="ru-RU" baseline="0" dirty="0" smtClean="0"/>
              <a:t>через </a:t>
            </a:r>
            <a:r>
              <a:rPr lang="en-US" baseline="0" dirty="0" smtClean="0"/>
              <a:t>NMS</a:t>
            </a:r>
          </a:p>
          <a:p>
            <a:pPr marL="171450" indent="-171450">
              <a:buFontTx/>
              <a:buChar char="-"/>
            </a:pPr>
            <a:r>
              <a:rPr lang="ru-RU" baseline="0" dirty="0" err="1" smtClean="0"/>
              <a:t>Пособытийная</a:t>
            </a:r>
            <a:r>
              <a:rPr lang="ru-RU" baseline="0" dirty="0" smtClean="0"/>
              <a:t> отправка </a:t>
            </a:r>
            <a:r>
              <a:rPr lang="en-US" baseline="0" dirty="0" smtClean="0"/>
              <a:t>SNMP-trap</a:t>
            </a:r>
            <a:r>
              <a:rPr lang="ru-RU" baseline="0" dirty="0" smtClean="0"/>
              <a:t> сообщений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//</a:t>
            </a:r>
            <a:r>
              <a:rPr lang="ru-RU" baseline="0" dirty="0" smtClean="0"/>
              <a:t>например реакция на событие о пропадании оптического </a:t>
            </a:r>
            <a:r>
              <a:rPr lang="ru-RU" baseline="0" dirty="0" err="1" smtClean="0"/>
              <a:t>линка</a:t>
            </a:r>
            <a:endParaRPr lang="ru-RU" baseline="0" dirty="0" smtClean="0"/>
          </a:p>
        </p:txBody>
      </p:sp>
      <p:sp>
        <p:nvSpPr>
          <p:cNvPr id="114" name="CustomShape 2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1612181-B1D1-4141-81F1-8141C191913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dirty="0" smtClean="0"/>
              <a:t>На</a:t>
            </a:r>
            <a:r>
              <a:rPr lang="ru-RU" baseline="0" dirty="0" smtClean="0"/>
              <a:t> сегодняшний день на рынке представлено достаточно много коммутаторов с оптическими портами.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Основными критериями выбора коммутатора доступа </a:t>
            </a:r>
            <a:r>
              <a:rPr lang="en-US" baseline="0" dirty="0" smtClean="0"/>
              <a:t>FTTH</a:t>
            </a:r>
            <a:r>
              <a:rPr lang="ru-RU" baseline="0" dirty="0" smtClean="0"/>
              <a:t> являются</a:t>
            </a:r>
            <a:r>
              <a:rPr lang="en-US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портовая емкость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возможность резервирования питания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цена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A28F GPL $400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ru-RU" baseline="0" dirty="0" smtClean="0"/>
              <a:t>Поднимите, пожалуйста, руки те, кто использует на сети </a:t>
            </a:r>
            <a:r>
              <a:rPr lang="en-US" baseline="0" dirty="0" smtClean="0"/>
              <a:t>D-Link? </a:t>
            </a:r>
            <a:r>
              <a:rPr lang="ru-RU" baseline="0" dirty="0" smtClean="0"/>
              <a:t>Кто-нибудь пробовал решение от </a:t>
            </a:r>
            <a:r>
              <a:rPr lang="en-US" baseline="0" dirty="0" smtClean="0"/>
              <a:t>Orion Networks?</a:t>
            </a:r>
            <a:endParaRPr lang="ru-RU" baseline="0" dirty="0" smtClean="0"/>
          </a:p>
          <a:p>
            <a:pPr marL="0" indent="0">
              <a:buFontTx/>
              <a:buNone/>
            </a:pPr>
            <a:endParaRPr lang="ru-RU" baseline="0" dirty="0" smtClean="0"/>
          </a:p>
          <a:p>
            <a:pPr marL="0" indent="0">
              <a:buFontTx/>
              <a:buNone/>
            </a:pPr>
            <a:r>
              <a:rPr lang="ru-RU" baseline="0" dirty="0" smtClean="0"/>
              <a:t>Подмигивающий </a:t>
            </a:r>
            <a:r>
              <a:rPr lang="ru-RU" baseline="0" dirty="0" err="1" smtClean="0"/>
              <a:t>смайл</a:t>
            </a:r>
            <a:r>
              <a:rPr lang="ru-RU" baseline="0" dirty="0" smtClean="0"/>
              <a:t> как бы намекает…что надо.</a:t>
            </a:r>
          </a:p>
        </p:txBody>
      </p:sp>
      <p:sp>
        <p:nvSpPr>
          <p:cNvPr id="112" name="CustomShape 2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1D17131-A1C1-4161-A1B1-C141D16171F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baseline="0" dirty="0" smtClean="0"/>
              <a:t>Давайте теперь поподробнее </a:t>
            </a:r>
            <a:r>
              <a:rPr lang="ru-RU" baseline="0" dirty="0" smtClean="0"/>
              <a:t>остановимся на альфе.</a:t>
            </a:r>
            <a:endParaRPr lang="ru-RU" baseline="0" dirty="0" smtClean="0"/>
          </a:p>
          <a:p>
            <a:r>
              <a:rPr lang="ru-RU" baseline="0" dirty="0" smtClean="0"/>
              <a:t>Коммутатор имеет 24 оптических 100</a:t>
            </a:r>
            <a:r>
              <a:rPr lang="en-US" baseline="0" dirty="0" smtClean="0"/>
              <a:t>mbps </a:t>
            </a:r>
            <a:r>
              <a:rPr lang="ru-RU" baseline="0" dirty="0" smtClean="0"/>
              <a:t>порта, 4 гигабитных </a:t>
            </a:r>
            <a:r>
              <a:rPr lang="ru-RU" baseline="0" dirty="0" err="1" smtClean="0"/>
              <a:t>комбо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аплинка</a:t>
            </a:r>
            <a:r>
              <a:rPr lang="ru-RU" baseline="0" dirty="0" smtClean="0"/>
              <a:t>.</a:t>
            </a:r>
            <a:endParaRPr lang="en-US" baseline="0" dirty="0" smtClean="0"/>
          </a:p>
          <a:p>
            <a:r>
              <a:rPr lang="ru-RU" baseline="0" dirty="0" smtClean="0"/>
              <a:t>На задней панели имеет разъем для подключения </a:t>
            </a:r>
            <a:r>
              <a:rPr lang="en-US" baseline="0" dirty="0" smtClean="0"/>
              <a:t>DC</a:t>
            </a:r>
            <a:r>
              <a:rPr lang="ru-RU" baseline="0" dirty="0" smtClean="0"/>
              <a:t> питания.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Коммутатор поддерживает весь функционал необходимый для уровня доступа</a:t>
            </a:r>
            <a:r>
              <a:rPr lang="en-US" baseline="0" dirty="0" smtClean="0"/>
              <a:t> </a:t>
            </a:r>
            <a:r>
              <a:rPr lang="ru-RU" baseline="0" dirty="0" smtClean="0"/>
              <a:t>включая, </a:t>
            </a:r>
            <a:r>
              <a:rPr lang="en-US" baseline="0" dirty="0" smtClean="0"/>
              <a:t>MVR, IGMP Radius Authentication, </a:t>
            </a:r>
            <a:r>
              <a:rPr lang="ru-RU" baseline="0" dirty="0" smtClean="0"/>
              <a:t>функционал безопасности, </a:t>
            </a:r>
            <a:r>
              <a:rPr lang="en-US" baseline="0" dirty="0" smtClean="0"/>
              <a:t>selective q-in-q.</a:t>
            </a:r>
          </a:p>
          <a:p>
            <a:endParaRPr lang="en-US" baseline="0" dirty="0" smtClean="0"/>
          </a:p>
          <a:p>
            <a:r>
              <a:rPr lang="ru-RU" baseline="0" dirty="0" smtClean="0"/>
              <a:t>Стоимость в «листе» </a:t>
            </a:r>
            <a:r>
              <a:rPr lang="en-US" baseline="0" dirty="0" smtClean="0"/>
              <a:t>$400, </a:t>
            </a:r>
            <a:r>
              <a:rPr lang="ru-RU" baseline="0" dirty="0" smtClean="0"/>
              <a:t>большие проекты получают существенные скидки.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Коммутатор имеет малый форм-фактор, не глубокий, так же обладает приятным внешним видом тоже играют свою роль.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Мы будем использовать </a:t>
            </a:r>
            <a:r>
              <a:rPr lang="en-US" baseline="0" dirty="0" smtClean="0"/>
              <a:t>Orion Alpha A28F </a:t>
            </a:r>
            <a:r>
              <a:rPr lang="ru-RU" baseline="0" dirty="0" smtClean="0"/>
              <a:t>при расчетах в экономической части презентации в качестве решения по предоставлению 100</a:t>
            </a:r>
            <a:r>
              <a:rPr lang="en-US" baseline="0" dirty="0" smtClean="0"/>
              <a:t>M-</a:t>
            </a:r>
            <a:r>
              <a:rPr lang="ru-RU" baseline="0" dirty="0" smtClean="0"/>
              <a:t>доступа. Коммутатор есть у нас на стенде, кому интересно – можно подойти посмотреть.</a:t>
            </a:r>
            <a:endParaRPr lang="en-US" baseline="0" dirty="0" smtClean="0"/>
          </a:p>
        </p:txBody>
      </p:sp>
      <p:sp>
        <p:nvSpPr>
          <p:cNvPr id="114" name="CustomShape 2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1612181-B1D1-4141-81F1-8141C191913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baseline="0" dirty="0" smtClean="0"/>
              <a:t>Давайте теперь рассмотрим несколько вариантов предоставления услуг гигабитного доступа.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Решение от </a:t>
            </a:r>
            <a:r>
              <a:rPr lang="en-US" baseline="0" dirty="0" smtClean="0"/>
              <a:t>D-Link</a:t>
            </a:r>
            <a:r>
              <a:rPr lang="ru-RU" baseline="0" dirty="0" smtClean="0"/>
              <a:t> (3120)</a:t>
            </a:r>
            <a:r>
              <a:rPr lang="en-US" baseline="0" dirty="0" smtClean="0"/>
              <a:t> </a:t>
            </a:r>
            <a:r>
              <a:rPr lang="ru-RU" baseline="0" dirty="0" smtClean="0"/>
              <a:t>довольно часто встречается на уровне агрегации в сетях операторов связи.</a:t>
            </a:r>
          </a:p>
          <a:p>
            <a:r>
              <a:rPr lang="ru-RU" baseline="0" dirty="0" smtClean="0"/>
              <a:t>Из конкурентных преимуществ данного решения стоит выделить наличие двух портов </a:t>
            </a:r>
            <a:r>
              <a:rPr lang="en-US" baseline="0" dirty="0" smtClean="0"/>
              <a:t>10G CX4</a:t>
            </a:r>
            <a:r>
              <a:rPr lang="ru-RU" baseline="0" dirty="0" smtClean="0"/>
              <a:t>, предназначенных для </a:t>
            </a:r>
            <a:r>
              <a:rPr lang="ru-RU" baseline="0" dirty="0" err="1" smtClean="0"/>
              <a:t>стекирования</a:t>
            </a:r>
            <a:r>
              <a:rPr lang="ru-RU" baseline="0" dirty="0" smtClean="0"/>
              <a:t> коммутаторов</a:t>
            </a:r>
            <a:r>
              <a:rPr lang="ru-RU" baseline="0" dirty="0" smtClean="0"/>
              <a:t>.</a:t>
            </a:r>
            <a:r>
              <a:rPr lang="en-US" baseline="0" dirty="0" smtClean="0"/>
              <a:t> </a:t>
            </a:r>
            <a:r>
              <a:rPr lang="ru-RU" baseline="0" dirty="0" smtClean="0"/>
              <a:t>Часто их используют как расширители портовой емкости на агрегации в связке с оборудованием других </a:t>
            </a:r>
            <a:r>
              <a:rPr lang="ru-RU" baseline="0" dirty="0" err="1" smtClean="0"/>
              <a:t>вендоров</a:t>
            </a:r>
            <a:r>
              <a:rPr lang="ru-RU" baseline="0" dirty="0" smtClean="0"/>
              <a:t>, например </a:t>
            </a:r>
            <a:r>
              <a:rPr lang="en-US" baseline="0" dirty="0" smtClean="0"/>
              <a:t>Cisco.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Возможность </a:t>
            </a:r>
            <a:r>
              <a:rPr lang="ru-RU" baseline="0" dirty="0" err="1" smtClean="0"/>
              <a:t>стекирования</a:t>
            </a:r>
            <a:r>
              <a:rPr lang="ru-RU" baseline="0" dirty="0" smtClean="0"/>
              <a:t> не всегда является необходимостью для коммутаторов уровня доступа. Если такой потребности нет и есть желание сэкономить </a:t>
            </a:r>
            <a:r>
              <a:rPr lang="ru-RU" baseline="0" dirty="0" err="1" smtClean="0"/>
              <a:t>недежные</a:t>
            </a:r>
            <a:r>
              <a:rPr lang="ru-RU" baseline="0" dirty="0" smtClean="0"/>
              <a:t> средства – можно использовать коммутаторы уровня доступа </a:t>
            </a:r>
            <a:r>
              <a:rPr lang="en-US" baseline="0" dirty="0" smtClean="0"/>
              <a:t>SNR.</a:t>
            </a:r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Если кому-то очень нужны десятки, к концу лета мы ожидаем выход новой модели коммутатора </a:t>
            </a:r>
            <a:r>
              <a:rPr lang="en-US" baseline="0" dirty="0" smtClean="0"/>
              <a:t>SNR S2990-24FX </a:t>
            </a:r>
            <a:r>
              <a:rPr lang="ru-RU" baseline="0" dirty="0" smtClean="0"/>
              <a:t>с 4</a:t>
            </a:r>
            <a:r>
              <a:rPr lang="en-US" baseline="0" dirty="0" smtClean="0"/>
              <a:t>x10G </a:t>
            </a:r>
            <a:r>
              <a:rPr lang="ru-RU" baseline="0" dirty="0" smtClean="0"/>
              <a:t>портами на борту.</a:t>
            </a:r>
            <a:endParaRPr lang="en-US" baseline="0" dirty="0" smtClean="0"/>
          </a:p>
        </p:txBody>
      </p:sp>
      <p:sp>
        <p:nvSpPr>
          <p:cNvPr id="112" name="CustomShape 2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1D17131-A1C1-4161-A1B1-C141D16171F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99AE9F-F310-4FA4-B358-E8C10CCF9F1A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DFDAB0-96E1-4D52-8B68-F27176B2B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3574080"/>
            <a:ext cx="9142560" cy="143856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0" name="CustomShape 2"/>
          <p:cNvSpPr/>
          <p:nvPr/>
        </p:nvSpPr>
        <p:spPr>
          <a:xfrm>
            <a:off x="755640" y="3790080"/>
            <a:ext cx="7653960" cy="1006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4000" b="1" dirty="0" smtClean="0">
                <a:solidFill>
                  <a:srgbClr val="595959"/>
                </a:solidFill>
                <a:latin typeface="Century Gothic"/>
              </a:rPr>
              <a:t>Классика жанра</a:t>
            </a:r>
          </a:p>
          <a:p>
            <a:r>
              <a:rPr lang="en-US" sz="4000" b="1" dirty="0" smtClean="0">
                <a:solidFill>
                  <a:srgbClr val="595959"/>
                </a:solidFill>
                <a:latin typeface="Century Gothic"/>
              </a:rPr>
              <a:t>Ethernet </a:t>
            </a:r>
            <a:r>
              <a:rPr lang="en-US" sz="4000" b="1" dirty="0">
                <a:solidFill>
                  <a:srgbClr val="595959"/>
                </a:solidFill>
                <a:latin typeface="Century Gothic"/>
              </a:rPr>
              <a:t>FTTH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41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7641360" y="332640"/>
            <a:ext cx="1105920" cy="574560"/>
          </a:xfrm>
          <a:prstGeom prst="rect">
            <a:avLst/>
          </a:prstGeom>
        </p:spPr>
      </p:pic>
      <p:sp>
        <p:nvSpPr>
          <p:cNvPr id="42" name="CustomShape 3"/>
          <p:cNvSpPr/>
          <p:nvPr/>
        </p:nvSpPr>
        <p:spPr>
          <a:xfrm>
            <a:off x="323640" y="5373360"/>
            <a:ext cx="4824424" cy="11584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30000"/>
              </a:lnSpc>
            </a:pPr>
            <a:r>
              <a:rPr lang="ru-RU" b="1" dirty="0" smtClean="0">
                <a:solidFill>
                  <a:srgbClr val="FFFFFF"/>
                </a:solidFill>
                <a:latin typeface="Century Gothic"/>
              </a:rPr>
              <a:t>Енборисов Артем</a:t>
            </a:r>
            <a:endParaRPr lang="en-US" b="1" dirty="0" smtClean="0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30000"/>
              </a:lnSpc>
            </a:pPr>
            <a:r>
              <a:rPr lang="ru-RU" b="1" dirty="0" smtClean="0">
                <a:solidFill>
                  <a:srgbClr val="FFFFFF"/>
                </a:solidFill>
                <a:latin typeface="Century Gothic"/>
              </a:rPr>
              <a:t>Презентация проекта </a:t>
            </a:r>
            <a:r>
              <a:rPr lang="en-US" b="1" dirty="0" smtClean="0">
                <a:solidFill>
                  <a:srgbClr val="FFFFFF"/>
                </a:solidFill>
                <a:latin typeface="Century Gothic"/>
              </a:rPr>
              <a:t>Ethernet FTTH </a:t>
            </a:r>
            <a:r>
              <a:rPr lang="ru-RU" b="1" dirty="0" smtClean="0">
                <a:solidFill>
                  <a:srgbClr val="FFFFFF"/>
                </a:solidFill>
                <a:latin typeface="Century Gothic"/>
              </a:rPr>
              <a:t>на примере коммутаторов «</a:t>
            </a:r>
            <a:r>
              <a:rPr lang="en-US" b="1" dirty="0" smtClean="0">
                <a:solidFill>
                  <a:srgbClr val="FFFFFF"/>
                </a:solidFill>
                <a:latin typeface="Century Gothic"/>
              </a:rPr>
              <a:t>SNR</a:t>
            </a:r>
            <a:r>
              <a:rPr lang="ru-RU" b="1" dirty="0" smtClean="0">
                <a:solidFill>
                  <a:srgbClr val="FFFFFF"/>
                </a:solidFill>
                <a:latin typeface="Century Gothic"/>
              </a:rPr>
              <a:t>»</a:t>
            </a:r>
            <a:r>
              <a:rPr lang="en-US" b="1" dirty="0" smtClean="0">
                <a:solidFill>
                  <a:srgbClr val="FFFFFF"/>
                </a:solidFill>
                <a:latin typeface="Century Gothic"/>
              </a:rPr>
              <a:t> </a:t>
            </a:r>
            <a:r>
              <a:rPr lang="ru-RU" b="1" dirty="0" smtClean="0">
                <a:solidFill>
                  <a:srgbClr val="FFFFFF"/>
                </a:solidFill>
                <a:latin typeface="Century Gothic"/>
              </a:rPr>
              <a:t>и «</a:t>
            </a:r>
            <a:r>
              <a:rPr lang="en-US" b="1" dirty="0" smtClean="0">
                <a:solidFill>
                  <a:srgbClr val="FFFFFF"/>
                </a:solidFill>
                <a:latin typeface="Century Gothic"/>
              </a:rPr>
              <a:t>Orion</a:t>
            </a:r>
            <a:r>
              <a:rPr lang="ru-RU" b="1" dirty="0" smtClean="0">
                <a:solidFill>
                  <a:srgbClr val="FFFFFF"/>
                </a:solidFill>
                <a:latin typeface="Century Gothic"/>
              </a:rPr>
              <a:t>»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46" y="548680"/>
            <a:ext cx="4235774" cy="257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2"/>
          <p:cNvSpPr/>
          <p:nvPr/>
        </p:nvSpPr>
        <p:spPr>
          <a:xfrm>
            <a:off x="300960" y="404640"/>
            <a:ext cx="5709600" cy="790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en-US" sz="2800" b="1" dirty="0">
                <a:solidFill>
                  <a:srgbClr val="595959"/>
                </a:solidFill>
                <a:latin typeface="Century Gothic"/>
              </a:rPr>
              <a:t>Ethernet FTTH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595959"/>
                </a:solidFill>
                <a:latin typeface="Century Gothic"/>
              </a:rPr>
              <a:t>Экономичный гигабит</a:t>
            </a:r>
          </a:p>
        </p:txBody>
      </p:sp>
      <p:pic>
        <p:nvPicPr>
          <p:cNvPr id="8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3240" y="1185840"/>
            <a:ext cx="9145800" cy="287640"/>
          </a:xfrm>
          <a:prstGeom prst="rect">
            <a:avLst/>
          </a:prstGeom>
        </p:spPr>
      </p:pic>
      <p:pic>
        <p:nvPicPr>
          <p:cNvPr id="84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7641360" y="332640"/>
            <a:ext cx="1105920" cy="5745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64904"/>
            <a:ext cx="7621064" cy="17147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2145" y="4509120"/>
            <a:ext cx="5616624" cy="161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65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smtClean="0"/>
              <a:t>Высокая плотность оптических портов</a:t>
            </a:r>
          </a:p>
          <a:p>
            <a:pPr marL="285750" indent="-285750">
              <a:lnSpc>
                <a:spcPts val="165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/>
              <a:t>RPS-</a:t>
            </a:r>
            <a:r>
              <a:rPr lang="ru-RU" sz="2000" dirty="0" smtClean="0"/>
              <a:t>порт</a:t>
            </a:r>
            <a:endParaRPr lang="ru-RU" sz="2000" dirty="0"/>
          </a:p>
          <a:p>
            <a:pPr marL="285750" indent="-285750">
              <a:lnSpc>
                <a:spcPts val="165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smtClean="0"/>
              <a:t>Бюджетное решение</a:t>
            </a:r>
            <a:r>
              <a:rPr lang="en-US" sz="2000" dirty="0" smtClean="0"/>
              <a:t> </a:t>
            </a:r>
            <a:r>
              <a:rPr lang="en-US" sz="2000" dirty="0" smtClean="0"/>
              <a:t>(~</a:t>
            </a:r>
            <a:r>
              <a:rPr lang="en-US" sz="2000" i="1" u="sng" dirty="0" smtClean="0"/>
              <a:t>700 </a:t>
            </a:r>
            <a:r>
              <a:rPr lang="ru-RU" sz="2000" i="1" u="sng" dirty="0" smtClean="0"/>
              <a:t>р</a:t>
            </a:r>
            <a:r>
              <a:rPr lang="en-US" sz="2000" i="1" u="sng" dirty="0" smtClean="0"/>
              <a:t>.</a:t>
            </a:r>
            <a:r>
              <a:rPr lang="ru-RU" sz="2000" i="1" u="sng" dirty="0" smtClean="0"/>
              <a:t> </a:t>
            </a:r>
            <a:r>
              <a:rPr lang="ru-RU" sz="2000" i="1" u="sng" dirty="0" smtClean="0"/>
              <a:t>за </a:t>
            </a:r>
            <a:r>
              <a:rPr lang="ru-RU" sz="2000" i="1" u="sng" dirty="0" smtClean="0"/>
              <a:t>порт</a:t>
            </a:r>
            <a:r>
              <a:rPr lang="ru-RU" sz="2000" dirty="0" smtClean="0"/>
              <a:t>)</a:t>
            </a:r>
            <a:endParaRPr lang="en-US" sz="2000" dirty="0" smtClean="0"/>
          </a:p>
          <a:p>
            <a:pPr marL="285750" indent="-285750">
              <a:lnSpc>
                <a:spcPts val="165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smtClean="0"/>
              <a:t>Неблокируемая архитектура</a:t>
            </a:r>
          </a:p>
          <a:p>
            <a:pPr marL="285750" indent="-285750">
              <a:lnSpc>
                <a:spcPts val="165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/>
              <a:t>Cisco-like CLI</a:t>
            </a:r>
            <a:endParaRPr lang="ru-RU" sz="2000" dirty="0" smtClean="0"/>
          </a:p>
          <a:p>
            <a:pPr marL="285750" indent="-285750">
              <a:lnSpc>
                <a:spcPts val="165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smtClean="0"/>
              <a:t>16</a:t>
            </a:r>
            <a:r>
              <a:rPr lang="en-US" sz="2000" dirty="0" smtClean="0"/>
              <a:t>K CAM table</a:t>
            </a:r>
            <a:endParaRPr lang="ru-RU" sz="2000" dirty="0" smtClean="0"/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10153" y="1527175"/>
            <a:ext cx="3160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C0000"/>
                </a:solidFill>
              </a:rPr>
              <a:t>Гигабитный доступ</a:t>
            </a:r>
          </a:p>
          <a:p>
            <a:pPr algn="ctr"/>
            <a:r>
              <a:rPr lang="en-US" sz="2400" b="1" dirty="0" smtClean="0">
                <a:solidFill>
                  <a:srgbClr val="262626"/>
                </a:solidFill>
              </a:rPr>
              <a:t>SNR-S2970G-48S</a:t>
            </a:r>
            <a:endParaRPr lang="en-US" sz="2400" b="1" dirty="0" smtClean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6015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2"/>
          <p:cNvSpPr/>
          <p:nvPr/>
        </p:nvSpPr>
        <p:spPr>
          <a:xfrm>
            <a:off x="300960" y="404640"/>
            <a:ext cx="5709600" cy="790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en-US" sz="2800" b="1" dirty="0">
                <a:solidFill>
                  <a:srgbClr val="595959"/>
                </a:solidFill>
                <a:latin typeface="Century Gothic"/>
              </a:rPr>
              <a:t>Ethernet FTTH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595959"/>
                </a:solidFill>
                <a:latin typeface="Century Gothic"/>
              </a:rPr>
              <a:t>SNR-S29</a:t>
            </a:r>
            <a:r>
              <a:rPr lang="ru-RU" sz="2800" b="1" dirty="0" smtClean="0">
                <a:solidFill>
                  <a:srgbClr val="595959"/>
                </a:solidFill>
                <a:latin typeface="Century Gothic"/>
              </a:rPr>
              <a:t>8</a:t>
            </a:r>
            <a:r>
              <a:rPr lang="en-US" sz="2800" b="1" dirty="0" smtClean="0">
                <a:solidFill>
                  <a:srgbClr val="595959"/>
                </a:solidFill>
                <a:latin typeface="Century Gothic"/>
              </a:rPr>
              <a:t>0G-24F</a:t>
            </a:r>
            <a:endParaRPr dirty="0"/>
          </a:p>
        </p:txBody>
      </p:sp>
      <p:pic>
        <p:nvPicPr>
          <p:cNvPr id="8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3240" y="1185840"/>
            <a:ext cx="9145800" cy="287640"/>
          </a:xfrm>
          <a:prstGeom prst="rect">
            <a:avLst/>
          </a:prstGeom>
        </p:spPr>
      </p:pic>
      <p:pic>
        <p:nvPicPr>
          <p:cNvPr id="84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7641360" y="332640"/>
            <a:ext cx="1105920" cy="5745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9" y="1604039"/>
            <a:ext cx="7744266" cy="1852449"/>
          </a:xfrm>
          <a:prstGeom prst="rect">
            <a:avLst/>
          </a:prstGeom>
        </p:spPr>
      </p:pic>
      <p:graphicFrame>
        <p:nvGraphicFramePr>
          <p:cNvPr id="10" name="Table 2"/>
          <p:cNvGraphicFramePr/>
          <p:nvPr>
            <p:extLst>
              <p:ext uri="{D42A27DB-BD31-4B8C-83A1-F6EECF244321}">
                <p14:modId xmlns:p14="http://schemas.microsoft.com/office/powerpoint/2010/main" val="780841350"/>
              </p:ext>
            </p:extLst>
          </p:nvPr>
        </p:nvGraphicFramePr>
        <p:xfrm>
          <a:off x="404595" y="3630162"/>
          <a:ext cx="8409214" cy="2710035"/>
        </p:xfrm>
        <a:graphic>
          <a:graphicData uri="http://schemas.openxmlformats.org/drawingml/2006/table">
            <a:tbl>
              <a:tblPr/>
              <a:tblGrid>
                <a:gridCol w="1647125"/>
                <a:gridCol w="6762089"/>
              </a:tblGrid>
              <a:tr h="577375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Интерфейсы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/>
                        <a:t>12 портов 100/1000 </a:t>
                      </a:r>
                      <a:r>
                        <a:rPr lang="ru-RU" dirty="0" err="1" smtClean="0"/>
                        <a:t>Base</a:t>
                      </a:r>
                      <a:r>
                        <a:rPr lang="ru-RU" dirty="0" smtClean="0"/>
                        <a:t>-X, 12 </a:t>
                      </a:r>
                      <a:r>
                        <a:rPr lang="ru-RU" dirty="0" err="1" smtClean="0"/>
                        <a:t>комбо</a:t>
                      </a:r>
                      <a:r>
                        <a:rPr lang="ru-RU" dirty="0" smtClean="0"/>
                        <a:t>-портов 100/1000Base-T/SFP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</a:tr>
              <a:tr h="358729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CAM-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таблица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</a:tr>
              <a:tr h="302894">
                <a:tc gridSpan="2"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b="1" i="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Software Features</a:t>
                      </a:r>
                      <a:endParaRPr lang="ru-RU" b="1" i="0" u="sng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Multicast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IGMP/MLD snooping, MVR, IGMP Radius Authentication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Security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LBD</a:t>
                      </a:r>
                      <a:r>
                        <a:rPr lang="en-US" baseline="0" dirty="0" smtClean="0"/>
                        <a:t>, Unicast/Broadcast/Multicast Storm Control, port-security, ARP/DHCP/RA/MLD snooping, IPSG, DAI</a:t>
                      </a:r>
                      <a:endParaRPr lang="ru-RU" dirty="0"/>
                    </a:p>
                  </a:txBody>
                  <a:tcPr marL="47625" marR="47625" marT="19050" marB="9525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VLAN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Selective Q-in-Q, Private</a:t>
                      </a:r>
                      <a:r>
                        <a:rPr lang="en-US" baseline="0" dirty="0" smtClean="0"/>
                        <a:t> VLAN, Multicast VLAN</a:t>
                      </a:r>
                      <a:endParaRPr lang="ru-RU" baseline="0" dirty="0" smtClean="0"/>
                    </a:p>
                  </a:txBody>
                  <a:tcPr marL="47625" marR="47625" marT="19050" marB="9525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DHCP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Option 82, 37, 38, DHCP snooping</a:t>
                      </a:r>
                      <a:endParaRPr lang="ru-RU" baseline="0" dirty="0" smtClean="0"/>
                    </a:p>
                  </a:txBody>
                  <a:tcPr marL="47625" marR="47625" marT="19050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7515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2"/>
          <p:cNvSpPr/>
          <p:nvPr/>
        </p:nvSpPr>
        <p:spPr>
          <a:xfrm>
            <a:off x="300960" y="404640"/>
            <a:ext cx="5709600" cy="790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en-US" sz="2800" b="1" dirty="0" smtClean="0">
                <a:solidFill>
                  <a:srgbClr val="595959"/>
                </a:solidFill>
                <a:latin typeface="Century Gothic"/>
              </a:rPr>
              <a:t>Ethernet FTTH</a:t>
            </a:r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595959"/>
                </a:solidFill>
                <a:latin typeface="Century Gothic"/>
              </a:rPr>
              <a:t>«</a:t>
            </a:r>
            <a:r>
              <a:rPr lang="en-US" sz="2800" b="1" dirty="0" smtClean="0">
                <a:solidFill>
                  <a:srgbClr val="595959"/>
                </a:solidFill>
                <a:latin typeface="Century Gothic"/>
              </a:rPr>
              <a:t>FTT-</a:t>
            </a:r>
            <a:r>
              <a:rPr lang="ru-RU" sz="2800" b="1" dirty="0" smtClean="0">
                <a:solidFill>
                  <a:srgbClr val="595959"/>
                </a:solidFill>
                <a:latin typeface="Century Gothic"/>
              </a:rPr>
              <a:t>Столб»</a:t>
            </a:r>
            <a:endParaRPr dirty="0"/>
          </a:p>
        </p:txBody>
      </p:sp>
      <p:pic>
        <p:nvPicPr>
          <p:cNvPr id="6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3240" y="1185840"/>
            <a:ext cx="9145800" cy="287640"/>
          </a:xfrm>
          <a:prstGeom prst="rect">
            <a:avLst/>
          </a:prstGeom>
        </p:spPr>
      </p:pic>
      <p:pic>
        <p:nvPicPr>
          <p:cNvPr id="64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7641360" y="332640"/>
            <a:ext cx="1105920" cy="574560"/>
          </a:xfrm>
          <a:prstGeom prst="rect">
            <a:avLst/>
          </a:prstGeom>
        </p:spPr>
      </p:pic>
      <p:sp>
        <p:nvSpPr>
          <p:cNvPr id="65" name="CustomShape 3"/>
          <p:cNvSpPr/>
          <p:nvPr/>
        </p:nvSpPr>
        <p:spPr>
          <a:xfrm>
            <a:off x="517680" y="2037161"/>
            <a:ext cx="8624880" cy="44409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dirty="0"/>
              <a:t>	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1905835"/>
            <a:ext cx="2195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Orion Alpha A28F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4139788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SNR-S1907-1S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87363"/>
            <a:ext cx="6306244" cy="13283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945" y="4588429"/>
            <a:ext cx="4124295" cy="12888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67944" y="3358769"/>
            <a:ext cx="10801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  <a:endParaRPr lang="ru-RU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35769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2"/>
          <p:cNvSpPr/>
          <p:nvPr/>
        </p:nvSpPr>
        <p:spPr>
          <a:xfrm>
            <a:off x="300960" y="404640"/>
            <a:ext cx="5709600" cy="790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en-US" sz="2800" b="1">
                <a:solidFill>
                  <a:srgbClr val="595959"/>
                </a:solidFill>
                <a:latin typeface="Century Gothic"/>
              </a:rPr>
              <a:t>Ethernet FTTH</a:t>
            </a:r>
            <a:endParaRPr/>
          </a:p>
          <a:p>
            <a:pPr>
              <a:lnSpc>
                <a:spcPct val="100000"/>
              </a:lnSpc>
            </a:pPr>
            <a:r>
              <a:rPr lang="en-US" sz="2800" b="1">
                <a:solidFill>
                  <a:srgbClr val="595959"/>
                </a:solidFill>
                <a:latin typeface="Century Gothic"/>
              </a:rPr>
              <a:t>Типовые решения CPE</a:t>
            </a:r>
            <a:endParaRPr/>
          </a:p>
        </p:txBody>
      </p:sp>
      <p:pic>
        <p:nvPicPr>
          <p:cNvPr id="88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3240" y="1185840"/>
            <a:ext cx="9145800" cy="287640"/>
          </a:xfrm>
          <a:prstGeom prst="rect">
            <a:avLst/>
          </a:prstGeom>
        </p:spPr>
      </p:pic>
      <p:pic>
        <p:nvPicPr>
          <p:cNvPr id="89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7641360" y="332640"/>
            <a:ext cx="1105920" cy="574560"/>
          </a:xfrm>
          <a:prstGeom prst="rect">
            <a:avLst/>
          </a:prstGeom>
        </p:spPr>
      </p:pic>
      <p:sp>
        <p:nvSpPr>
          <p:cNvPr id="90" name="CustomShape 3"/>
          <p:cNvSpPr/>
          <p:nvPr/>
        </p:nvSpPr>
        <p:spPr>
          <a:xfrm>
            <a:off x="656640" y="1923120"/>
            <a:ext cx="7947808" cy="3954152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dirty="0" smtClean="0"/>
              <a:t>1. SNR-CVT-100B +</a:t>
            </a:r>
            <a:r>
              <a:rPr lang="ru-RU" b="1" dirty="0" smtClean="0"/>
              <a:t> </a:t>
            </a:r>
            <a:r>
              <a:rPr lang="en-US" dirty="0" smtClean="0"/>
              <a:t>SNR-CPE-W4N + MAG245 =</a:t>
            </a:r>
            <a:r>
              <a:rPr lang="en-US" b="1" dirty="0" smtClean="0"/>
              <a:t> 4</a:t>
            </a:r>
            <a:r>
              <a:rPr lang="ru-RU" b="1" dirty="0" smtClean="0"/>
              <a:t> </a:t>
            </a:r>
            <a:r>
              <a:rPr lang="en-US" b="1" dirty="0" smtClean="0"/>
              <a:t>66</a:t>
            </a:r>
            <a:r>
              <a:rPr lang="ru-RU" b="1" dirty="0" smtClean="0"/>
              <a:t>0 руб.</a:t>
            </a:r>
            <a:endParaRPr lang="en-US" dirty="0"/>
          </a:p>
          <a:p>
            <a:endParaRPr lang="en-US" dirty="0" smtClean="0"/>
          </a:p>
          <a:p>
            <a:endParaRPr dirty="0"/>
          </a:p>
          <a:p>
            <a:endParaRPr lang="en-US" dirty="0" smtClean="0">
              <a:solidFill>
                <a:srgbClr val="000000"/>
              </a:solidFill>
              <a:latin typeface="Arial"/>
              <a:ea typeface="Droid Sans Fallback"/>
            </a:endParaRPr>
          </a:p>
          <a:p>
            <a:endParaRPr lang="en-US" dirty="0">
              <a:solidFill>
                <a:srgbClr val="000000"/>
              </a:solidFill>
              <a:latin typeface="Arial"/>
              <a:ea typeface="Droid Sans Fallback"/>
            </a:endParaRPr>
          </a:p>
          <a:p>
            <a:endParaRPr lang="en-US" dirty="0" smtClean="0">
              <a:solidFill>
                <a:srgbClr val="000000"/>
              </a:solidFill>
              <a:latin typeface="Arial"/>
              <a:ea typeface="Droid Sans Fallback"/>
            </a:endParaRPr>
          </a:p>
          <a:p>
            <a:endParaRPr lang="en-US" dirty="0">
              <a:solidFill>
                <a:srgbClr val="000000"/>
              </a:solidFill>
              <a:latin typeface="Arial"/>
              <a:ea typeface="Droid Sans Fallback"/>
            </a:endParaRPr>
          </a:p>
          <a:p>
            <a:endParaRPr lang="en-US" dirty="0" smtClean="0">
              <a:solidFill>
                <a:srgbClr val="000000"/>
              </a:solidFill>
              <a:latin typeface="Arial"/>
              <a:ea typeface="Droid Sans Fallback"/>
            </a:endParaRPr>
          </a:p>
          <a:p>
            <a:endParaRPr lang="ru-RU" dirty="0">
              <a:solidFill>
                <a:srgbClr val="000000"/>
              </a:solidFill>
              <a:latin typeface="Arial"/>
              <a:ea typeface="Droid Sans Fallback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ea typeface="Droid Sans Fallback"/>
              </a:rPr>
              <a:t>2. </a:t>
            </a:r>
            <a:r>
              <a:rPr lang="en-US" dirty="0" smtClean="0"/>
              <a:t>SNR-CPE-W4N +</a:t>
            </a:r>
            <a:r>
              <a:rPr lang="en-US" b="1" dirty="0" smtClean="0"/>
              <a:t> </a:t>
            </a:r>
            <a:r>
              <a:rPr lang="en-US" dirty="0" smtClean="0"/>
              <a:t>SNR-SFP-W53-3 +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Droid Sans Fallback"/>
              </a:rPr>
              <a:t> MAG245  = </a:t>
            </a:r>
            <a:r>
              <a:rPr lang="en-US" b="1" dirty="0" smtClean="0">
                <a:solidFill>
                  <a:srgbClr val="000000"/>
                </a:solidFill>
                <a:ea typeface="Droid Sans Fallback"/>
              </a:rPr>
              <a:t>4</a:t>
            </a:r>
            <a:r>
              <a:rPr lang="ru-RU" b="1" dirty="0" smtClean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en-US" b="1" dirty="0" smtClean="0">
                <a:solidFill>
                  <a:srgbClr val="000000"/>
                </a:solidFill>
                <a:ea typeface="Droid Sans Fallback"/>
              </a:rPr>
              <a:t>1</a:t>
            </a:r>
            <a:r>
              <a:rPr lang="ru-RU" b="1" dirty="0" smtClean="0">
                <a:solidFill>
                  <a:srgbClr val="000000"/>
                </a:solidFill>
                <a:ea typeface="Droid Sans Fallback"/>
              </a:rPr>
              <a:t>50 руб.</a:t>
            </a:r>
            <a:endParaRPr lang="en-US" b="1" dirty="0" smtClean="0">
              <a:solidFill>
                <a:srgbClr val="000000"/>
              </a:solidFill>
              <a:latin typeface="Arial"/>
              <a:ea typeface="Droid Sans Fallback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47" y="4639376"/>
            <a:ext cx="2232248" cy="2029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92895"/>
            <a:ext cx="2035963" cy="16563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75120"/>
            <a:ext cx="2491194" cy="16459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492895"/>
            <a:ext cx="2535514" cy="165637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759241" y="2859418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96136" y="2852935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806" y="5201624"/>
            <a:ext cx="2535514" cy="165637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199066" y="5568147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2"/>
          <p:cNvSpPr/>
          <p:nvPr/>
        </p:nvSpPr>
        <p:spPr>
          <a:xfrm>
            <a:off x="300960" y="404640"/>
            <a:ext cx="5709600" cy="790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en-US" sz="2800" b="1" dirty="0">
                <a:solidFill>
                  <a:srgbClr val="595959"/>
                </a:solidFill>
                <a:latin typeface="Century Gothic"/>
              </a:rPr>
              <a:t>Ethernet FTTH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595959"/>
                </a:solidFill>
                <a:latin typeface="Century Gothic"/>
              </a:rPr>
              <a:t>Схема поселка</a:t>
            </a:r>
            <a:endParaRPr dirty="0"/>
          </a:p>
        </p:txBody>
      </p:sp>
      <p:pic>
        <p:nvPicPr>
          <p:cNvPr id="88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3240" y="1185840"/>
            <a:ext cx="9145800" cy="287640"/>
          </a:xfrm>
          <a:prstGeom prst="rect">
            <a:avLst/>
          </a:prstGeom>
        </p:spPr>
      </p:pic>
      <p:pic>
        <p:nvPicPr>
          <p:cNvPr id="89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7641360" y="332640"/>
            <a:ext cx="1105920" cy="574560"/>
          </a:xfrm>
          <a:prstGeom prst="rect">
            <a:avLst/>
          </a:prstGeom>
        </p:spPr>
      </p:pic>
      <p:sp>
        <p:nvSpPr>
          <p:cNvPr id="90" name="CustomShape 3"/>
          <p:cNvSpPr/>
          <p:nvPr/>
        </p:nvSpPr>
        <p:spPr>
          <a:xfrm>
            <a:off x="656640" y="1923120"/>
            <a:ext cx="7947808" cy="3954152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endParaRPr lang="en-US" b="1" dirty="0" smtClean="0">
              <a:solidFill>
                <a:srgbClr val="000000"/>
              </a:solidFill>
              <a:latin typeface="Arial"/>
              <a:ea typeface="Droid Sans Fallback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14321"/>
            <a:ext cx="8784976" cy="5371063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2356245"/>
              </p:ext>
            </p:extLst>
          </p:nvPr>
        </p:nvGraphicFramePr>
        <p:xfrm>
          <a:off x="276708" y="3717032"/>
          <a:ext cx="3990918" cy="238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080455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2"/>
          <p:cNvSpPr/>
          <p:nvPr/>
        </p:nvSpPr>
        <p:spPr>
          <a:xfrm>
            <a:off x="300960" y="404640"/>
            <a:ext cx="5709600" cy="790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en-US" sz="2800" b="1" dirty="0">
                <a:solidFill>
                  <a:srgbClr val="595959"/>
                </a:solidFill>
                <a:latin typeface="Century Gothic"/>
              </a:rPr>
              <a:t>Ethernet </a:t>
            </a:r>
            <a:r>
              <a:rPr lang="en-US" sz="2800" b="1" dirty="0" smtClean="0">
                <a:solidFill>
                  <a:srgbClr val="595959"/>
                </a:solidFill>
                <a:latin typeface="Century Gothic"/>
              </a:rPr>
              <a:t>FTTH</a:t>
            </a:r>
            <a:r>
              <a:rPr lang="ru-RU" sz="2800" b="1" dirty="0" smtClean="0">
                <a:solidFill>
                  <a:srgbClr val="595959"/>
                </a:solidFill>
                <a:latin typeface="Century Gothic"/>
              </a:rPr>
              <a:t> </a:t>
            </a:r>
            <a:r>
              <a:rPr lang="en-US" sz="2800" b="1" dirty="0" smtClean="0">
                <a:solidFill>
                  <a:srgbClr val="595959"/>
                </a:solidFill>
                <a:latin typeface="Century Gothic"/>
              </a:rPr>
              <a:t>100M</a:t>
            </a:r>
            <a:r>
              <a:rPr lang="ru-RU" sz="2800" b="1" dirty="0" smtClean="0">
                <a:solidFill>
                  <a:srgbClr val="595959"/>
                </a:solidFill>
                <a:latin typeface="Century Gothic"/>
              </a:rPr>
              <a:t>-доступ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595959"/>
                </a:solidFill>
                <a:latin typeface="Century Gothic"/>
              </a:rPr>
              <a:t>CAPEX</a:t>
            </a:r>
            <a:r>
              <a:rPr lang="ru-RU" sz="2800" b="1" dirty="0" smtClean="0">
                <a:solidFill>
                  <a:srgbClr val="595959"/>
                </a:solidFill>
                <a:latin typeface="Century Gothic"/>
              </a:rPr>
              <a:t> 80% подключено</a:t>
            </a:r>
            <a:endParaRPr dirty="0"/>
          </a:p>
        </p:txBody>
      </p:sp>
      <p:pic>
        <p:nvPicPr>
          <p:cNvPr id="88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3240" y="1185840"/>
            <a:ext cx="9145800" cy="28764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rot="10800000">
            <a:off x="-11460" y="1429947"/>
            <a:ext cx="9156399" cy="5602600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9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7641360" y="332640"/>
            <a:ext cx="1105920" cy="574560"/>
          </a:xfrm>
          <a:prstGeom prst="rect">
            <a:avLst/>
          </a:prstGeom>
        </p:spPr>
      </p:pic>
      <p:sp>
        <p:nvSpPr>
          <p:cNvPr id="90" name="CustomShape 3"/>
          <p:cNvSpPr/>
          <p:nvPr/>
        </p:nvSpPr>
        <p:spPr>
          <a:xfrm>
            <a:off x="656640" y="1923120"/>
            <a:ext cx="7947808" cy="3954152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endParaRPr lang="en-US" b="1" dirty="0" smtClean="0">
              <a:solidFill>
                <a:srgbClr val="000000"/>
              </a:solidFill>
              <a:latin typeface="Arial"/>
              <a:ea typeface="Droid Sans Fallback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432519"/>
              </p:ext>
            </p:extLst>
          </p:nvPr>
        </p:nvGraphicFramePr>
        <p:xfrm>
          <a:off x="494419" y="2348880"/>
          <a:ext cx="8288090" cy="3628809"/>
        </p:xfrm>
        <a:graphic>
          <a:graphicData uri="http://schemas.openxmlformats.org/drawingml/2006/table">
            <a:tbl>
              <a:tblPr/>
              <a:tblGrid>
                <a:gridCol w="2671467"/>
                <a:gridCol w="1584176"/>
                <a:gridCol w="1224136"/>
                <a:gridCol w="1152128"/>
                <a:gridCol w="576064"/>
                <a:gridCol w="1080119"/>
              </a:tblGrid>
              <a:tr h="183021"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ru-RU" sz="1400" b="1" u="sng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Перечень необходимого оборудования</a:t>
                      </a:r>
                      <a:endParaRPr lang="ru-RU" sz="1400" b="1" u="sng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18858" marR="1885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0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</a:rPr>
                        <a:t>Наименование</a:t>
                      </a:r>
                    </a:p>
                  </a:txBody>
                  <a:tcPr marL="18858" marR="1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</a:rPr>
                        <a:t>Марка</a:t>
                      </a: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</a:rPr>
                        <a:t>Произво-дитель</a:t>
                      </a: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</a:rPr>
                        <a:t>Цена </a:t>
                      </a:r>
                      <a:br>
                        <a:rPr lang="ru-RU" sz="1200" b="1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</a:rPr>
                        <a:t>(с НДС)</a:t>
                      </a: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Кол-во</a:t>
                      </a: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</a:rPr>
                        <a:t>стоимость единицы</a:t>
                      </a: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Работы по строительству</a:t>
                      </a:r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effectLst/>
                        </a:rPr>
                        <a:t> ВОЛС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</a:rPr>
                        <a:t>367, 040 р.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</a:rPr>
                        <a:t>Материалы для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</a:rPr>
                        <a:t> строительства ВОЛС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</a:rPr>
                        <a:t>192,865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</a:rPr>
                        <a:t>р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</a:rPr>
                        <a:t>Распределительный шкаф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SNR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191,941 р.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</a:rPr>
                        <a:t>95,971р.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</a:rPr>
                        <a:t>Коммутатор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Orion Alpha A28F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A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</a:rPr>
                        <a:t>28F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Orion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</a:rPr>
                        <a:t> Networks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 р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</a:rPr>
                        <a:t>Модуль SFP WDM, дальность до 3км (6dB), 1310нм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SNR-SFP-W35-3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</a:rPr>
                        <a:t>SNR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</a:rPr>
                        <a:t>58,171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</a:rPr>
                        <a:t> р.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</a:rPr>
                        <a:t>140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416 р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Резерв</a:t>
                      </a:r>
                    </a:p>
                  </a:txBody>
                  <a:tcPr marL="18858" marR="1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5%</a:t>
                      </a: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9,643 р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ИТОГО оборудование и материалы, с НДС</a:t>
                      </a:r>
                    </a:p>
                  </a:txBody>
                  <a:tcPr marL="18858" marR="1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884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410р.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83021">
                <a:tc>
                  <a:txBody>
                    <a:bodyPr/>
                    <a:lstStyle/>
                    <a:p>
                      <a:pPr algn="ctr" rtl="0" fontAlgn="ctr"/>
                      <a:endParaRPr lang="ru-RU" sz="12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21">
                <a:tc>
                  <a:txBody>
                    <a:bodyPr/>
                    <a:lstStyle/>
                    <a:p>
                      <a:pPr rtl="0" fontAlgn="b"/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858" marR="1885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858" marR="1885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858" marR="1885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858" marR="1885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858" marR="1885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858" marR="1885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ИТОГО САРЕХ, без НДС</a:t>
                      </a:r>
                    </a:p>
                  </a:txBody>
                  <a:tcPr marL="18858" marR="1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749</a:t>
                      </a:r>
                      <a:r>
                        <a:rPr lang="en-US" sz="12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ru-RU" sz="12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500р.</a:t>
                      </a:r>
                      <a:endParaRPr lang="ru-RU" sz="1200" b="1" i="0" u="sng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858" marR="1885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858" marR="1885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21">
                <a:tc>
                  <a:txBody>
                    <a:bodyPr/>
                    <a:lstStyle/>
                    <a:p>
                      <a:pPr algn="ctr" rtl="0" fontAlgn="ctr"/>
                      <a:endParaRPr lang="ru-RU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Стоимость на 1 абонента</a:t>
                      </a:r>
                    </a:p>
                  </a:txBody>
                  <a:tcPr marL="18858" marR="1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684р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8858" marR="18858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5952678" y="4642371"/>
            <a:ext cx="1121917" cy="3582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8007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10800000">
            <a:off x="-36512" y="1052736"/>
            <a:ext cx="9156399" cy="5602600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3462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89977" y="260648"/>
            <a:ext cx="8329910" cy="10088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500" b="1" dirty="0" smtClean="0">
                <a:solidFill>
                  <a:schemeClr val="tx2"/>
                </a:solidFill>
                <a:latin typeface="Century Gothic" pitchFamily="34" charset="0"/>
              </a:rPr>
              <a:t>Экономика проекта</a:t>
            </a:r>
            <a:r>
              <a:rPr lang="en-US" sz="2500" b="1" dirty="0" smtClean="0">
                <a:solidFill>
                  <a:schemeClr val="tx2"/>
                </a:solidFill>
                <a:latin typeface="Century Gothic" pitchFamily="34" charset="0"/>
              </a:rPr>
              <a:t>. </a:t>
            </a:r>
            <a:r>
              <a:rPr lang="ru-RU" sz="2500" b="1" dirty="0" smtClean="0">
                <a:solidFill>
                  <a:schemeClr val="tx2"/>
                </a:solidFill>
                <a:latin typeface="Century Gothic" pitchFamily="34" charset="0"/>
              </a:rPr>
              <a:t>Прямые расходы. 80% ДХ до конца года</a:t>
            </a:r>
            <a:r>
              <a:rPr lang="en-US" sz="2500" b="1" dirty="0" smtClean="0">
                <a:solidFill>
                  <a:schemeClr val="tx2"/>
                </a:solidFill>
                <a:latin typeface="Century Gothic" pitchFamily="34" charset="0"/>
              </a:rPr>
              <a:t>, 100M </a:t>
            </a:r>
            <a:r>
              <a:rPr lang="ru-RU" sz="2500" b="1" dirty="0" smtClean="0">
                <a:solidFill>
                  <a:schemeClr val="tx2"/>
                </a:solidFill>
                <a:latin typeface="Century Gothic" pitchFamily="34" charset="0"/>
              </a:rPr>
              <a:t>доступ с </a:t>
            </a:r>
            <a:r>
              <a:rPr lang="en-US" sz="2500" b="1" dirty="0" smtClean="0">
                <a:solidFill>
                  <a:schemeClr val="tx2"/>
                </a:solidFill>
                <a:latin typeface="Century Gothic" pitchFamily="34" charset="0"/>
              </a:rPr>
              <a:t>IPTV.</a:t>
            </a:r>
            <a:endParaRPr lang="ru-RU" sz="25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" name="AutoShape 4" descr="data:image/jpeg;base64,/9j/4AAQSkZJRgABAQAAAQABAAD/2wCEAAkGBxQTERUUERQUFBQUFBgYFBgWGBYVGRcYHhwWHhUYFRcYHighGBwlHRYYITIhJSksLjIuGCAzODMsNygtLysBCgoKDg0OGxAQGy8kHSQsLCwsLCwsLCwsLCwtLCwsLCwsLCwsLCwsLCw1LCwsLCw0LCwsLCwsLCwsLCwsLCwsLP/AABEIAMIBAwMBIgACEQEDEQH/xAAcAAEAAQUBAQAAAAAAAAAAAAAABgECBAUHAwj/xABCEAACAgEDAgQEBQEECQEJAAABAgMRAAQSIQUxBhMiQTJRYXEHI0KBkRQzUmKhFiRygpKxwdHwUxUXNENUY3Oi4f/EABgBAQEBAQEAAAAAAAAAAAAAAAABAgME/8QAJREBAQACAgICAgEFAAAAAAAAAAECESExAxJBURNxYSIywfDx/9oADAMBAAIRAxEAPwDt2MYwGXDKDLsBjGMBjGMChy3L8w9X1CKIqJJFQte3cauvvhLZO2TjKI4ItSCPmDY/nK4UxjGAxjGAxjK4FMYxgMYxgMYxgMYxgMYxgMYxgMYxgUxlcpgVxjGBUZdlBlcBjGMBjGMChOcW6pql6hrpZXA8iJxFE7cqAt+awU8FqtwD9OCLzovj7rJ0+lIjNTTnyou/BPxOa7BVtifas5nqNRBNpX/piqoQ21UVUQMGUnd5pDBW3IjDcxPm8cWMa25Z9xm6fp7/ANaYenaggJEHc7miLM3wRAPuBavVwoHNcXebjReJtfGxVtmo23uBjcOAGZSfydwI3KQG7Gj2yNahzp9ZpgYHhtEDoK8p1cGvMVDQZLY2/tbEds3Gn64yo5poC21JVZIlSOKmAVXUhoyAABuumccAEZLwk8c+OP1wkuk/EGHaDqI3hBr1cSR89vWvHPtki6f1rTz/ANjNG/0DC/8AhPOcT6rodRqzptNpyjHUXM1DbGr7e2+txVVUXuvmu3Ayb6rwdDFHFF/RCQRooaZCUkc/qbdGQbu/ivM3LUl7bxme9S8fz/v+HRMZzCHqLaLWSRLqNU8ChUXfUuySi8jci/LRByeez/LNxqfHqQRb5iknrC7IztkF0RuRuxCnnsPSc1Ltfb7icYyK9J/EHQz1U3lsf0yjYf57f55JoplYblYMPmpBH8jKTKXqvTGaVfESmXyxDORdbwq7e9E7d2/bfvtr3zcg5JlL03ZZ2rlMrjKimMYwGMYwGMYwGMYwGMZWsCmUy+spgUyoymXDArjGMBjGMBlCcrmo8R6qo/KClmmtdqkgla9VEc9vlzVkdsDmHjHqA1GqM25ikRAhrsAObo/M2f4GYckKSwyb13eZVtzujIYsWiAIW/Ux5FWcjsXiODc6PuVVkYR2N/5YY+Xu2kkNtAsj3GbXTdV8wLFpwblYIJD8IZj6mo96G5u/tmvhNNxptLEmnM+mebVI3khvMNvIw+St6ki2MQQV7M3IoHN71vUadHLa14XUhCEF7aHIZEJbkk3zxwvHGafw7BJPrIvKZkhjgCxsu0l1iAWHzL5CkEv87nrkA5I3/DrSyRlZEos+8sjMHvmwX9wb7duBnPPfUXCSbtPAPT4lM2tTzGWQ7IVb1EAnc2z5b2KmuACCOwvJXp9aRv8ANIsMaC+yhVJ/YEkbjQ49s8en9LbT6eKGFrESBSSBbni2PsP1GvrXGess6gHzIytkMaHB7eoni64PPy7cZqDG1UMWp2CbTo4O4EOFZ1HH7rYKkj5GjyQDoepfhjpWUCB5INpYqL8xAWq6VuQOOAGAFnjnJD5EXBRxus/ESQRTWGHysliT7857pEUNBnKheSPUS9mwV5CgcUAPevbKOU9T/CzVIHaExTMWTyx8FC/UWDGvb5tfPHPGXqI5fPKQx6qGdBuBCiFZQNhcOxFS3T1XueeMmmq6jMdSkMUjCXYWdTGjxqLO0yNYIYir2ki+w5z2PiQRh/6jyiIrErRNYVv0IEb1Fj/A554OLNs3GXtyXX+NEp28gf1CNZcOV9W+xXBavpu7WBnUV8aRx8TRyBVj3M6DeigKCxYd1Heu/Cn5HMqTwzo9QPN8gI7lZCyjy3DAhlLAdmursffIh138KXem0+qYlUVAs9kkAV6pV5NmyfT3Y5y8fj9dt+XK5dOiwdTiagHAJ7K1ox7dlaj7j+cy85f0noethXy5oQqxIBG8DO4k7BgyUw3FR8TJ3r9vXT+KhFIyMXQIQoYMi7mYtQMR9IYIjMRQ5WgORu6MS10vGQPWfiJFABvbzSVDBRHJG+0mu5G0H6Hb2P0vbdJ8c6SdA+5owf8A1FodwO4sDlgLNcnB7T5SfKZ4w6tHXcjq6/NSG/5ZHOk+KpJZ/LaOBVokhZ90qAAn1IUAaux2k19ffOWeOPbeONym4lOMYzSGMYwKgZdjGAxjGBaBl2UGVwGMYwGMYwKE5z8dYOqbUysiNpY5NsbMpNhFIkfdfC2Woij8XOb3x11ZoNKwiozzflwiwLYg2eeOBZzls8emMKwSjUaR9mwlrAlBPqZuNvIPcdz8ryWb4Z3rKb6YX+hcGuik1hmk028uy8eauxSeX3NuvjvuPYZG9Loo9NqpBJIpqEhR62JDAFgrIoCkpa2W48wNZqsnfiSOVdB5en1MLaVVVUIXa6hV4UMB6hvCjdfcj5nNF+HPQDq9cpk9UcX5khPNgH0gn33NX7A4m52uVnHq6z+H3RTptGvmf20xMst+zPyF+lCuPneSeMc5YzZ6owHFi/l783/2P8YVfjGRPqHXpY4jIvxzP+SjC6B4jG3g3tUyFbvvWUSWXSI1Wo47Vx8vl/sj+Bni2hIoo5FbeOACFPAO0fKx+/vxWkTxeF8zzY+ItisyG9ztQIRT3AJN82KN/PN6vUo7ALBWIsBuDQokn29xgWR+apo0445oC+1+/pr1H39s02t6DpZPQY3RVLkBdwXc1r5jD3PFg/4f2yTKbFjkZSSMN8QB+4y7Gu6B06OCIRoVZlFMwUKzfIvXc0RzmzzEfp6Hta9uQTfFkf5m/wBhmTEtCib+uQJZAqlmNBQST8gOSci79Qg1UQbWQQNDICUsiZqBsBo9tqffi696yRdQ0azRtG97XFNRoke4v69v3zWdb6IZGSSEIHQVTClYBkZbIB7FBxXYntwRRHZPA3T9UL0zPEVVRSk0qiwvokFgd+1A85qYvw3n0zRtFKJkWRpJVH5TSfD5ShTwa5PqevkObybyRTR6aVxHEuo2sQYhZPayAR8VD4bNkDKrPDDp31MbSTBUJJMjuWPyIY0rXx2Fc9sCAJ0zUnfN5U0M0CUqtahgu0k7lYrIeW219AewrQ9I8WTSvArQpuEyopRG3Gh6n2g7aA5IAqu2dn6RPNIN0u1QeNnlyIytxYLOfWPqFF5reoaXQTemRFpiw3BXRGJ4ceYoCt3o8nvWcc/F7XbWGXrOGs/94iJZ1ERVfMCBo2WSyb/QOQQQQfqPkQTIuneI9NMoZJQA3beDHf23gX+2RRPwyji1I1EE7l1LOqygMDIbollogAm+xNgZtOtdOKoxaGXUI+/zI0IYBatdtkNZYDsO/wAu+b5c8Zl81KwcuXOE/hnqtU2uWJZJUjBJkjLNSqOSpDc+23nnnO7jNJhn7bVxjGGzGMYDGMYDGMYDKMcrkQ/EvxB/S6Ntp/MltEHvz8R/j/nhnLL1m0M/EDqazar8whtMYZI1VSPMayFYoHBRtzFQDzwLBUi80fV9TEsMiqu5UfaoKtH63ILJYbd+WsaqKIoKoN3lkEy+WJI38x4lj3bnI3Mu9iSrtbCg6hWUUBYsjNX1Hp81rGvl0gA2kkOZGI82lK220hEBFggDk85cYkXabroWMxeuMbSFohxuJ4aQdj2APoJIFXnp0k66KN5umSqdoUEIykyc9hFILfb72P1cd80UsLeYsLoySO21VPueOBVi+R/IzD65EGcBGtYhtRhxdclh8ra2/cD2zWoXh1XwT+ImtmlaLVwQh0QuN2/Tu9V6VVtwZu5oAdsmGo8Z6NWC6sHTuwv8wcEfPelgD7kZE+heHmi0aR6uUGVo3aZNRITtXcaUq52hCor783nJ+rdEZ9a8OikE4ZjtCekBdwCqbNHuOBf2znOa6fD6hg1STQt/SzI1r6XVlcA/OxYv9j9jmtm0+pBHmRxagKy7TQ3Cu7CyCD9f8v73A5dA8CqYNSkUpQUBu0xZgBvVJWJDkEgA7lvjgXnv0b8WOo6cgNMs6g1Uyhv4ddrH7knNarO3Zv6LTboQweJjI8qopaQMwQs7uWXcGUBgfqa5vPPqPTW1HmNBJHJ5ixpQIBjhb1NuRqPr59Pf1cZHej/jDp9QBHq9MQWO0halU/7pANWB88lml1vTp3PlyoshYlkegWJsMDHKO/JFgXyeecitXodPqI5I0Akhs75LsAKApCMQaJA8mPcLsRyfPJBp+tSGVlADKGCC+CWFl7I+Xwdvi2/PMiLQTqxqcursWa6sWEAABDKEFOdoC9xz3JxNE8hZVm0qozd/LugHJ3URatXlqzEle60L4wrLHiWHzTG24EGrq1+EsTY9gBz8iQM2sM6tW1gbFj518675HJfCA3lhIW3fEHA5DPum9S+7gKp47KMs6jppYxLIUZyTwE5JRASF47F23Kf/AM1/p4IlWM0fg+OUaYNO7OzEm2+Xa/oCQW+zAe2btWB5Bv7YFcsliVlKsAVYEMCLBB7gjL8YHhpdKI02AsVHA3MWIHy3HmhmlXo0wURjymRYDAjtu3Kh7kxgUzEBR8QB2+11khymUY0kdIEWztABN8gAcXXJuv8APKQsVjslm4ujwR/h55v25vk55azo0Mjb2SpP76Fo3+nrQgnNb4v1jQaRvLY76CRk2zF29Kc9ydxDf7hyW6gj/wCFnSmDanVTUZJpnWxyDTkuVPupbt9s6Nms8O9OEGnjiH6EAP39z/N5s8kZxx1DGMZWjGMYDGMYDGMYFGOc8/E/oPnJ5++vKUAD5We49v1ZN9fqCCiJRdzxfYKOXY17DgfdhnMvxX63JGyadXUkoXdVFBeaSzZLHhjX2zNvOnLzf2VBdB1GSIHaaFkkEWLHAY/PaRYBsAgGs3HShNJAZkh3gmTb+ZyWBDFnVyFfcwokcgIKAoZsNZ1SXT6bTR6fTGaJ6EoZTZuqIdbRBzZDH4m9s23V0j8ljEDpkaAyOELhY27lFjQhWYVZNA268ntm5THH1naMdT10hghAl08ZJ8uXYLcbuDfLEbAps2DbGvY5gnw9CCrQaiQkW6NsR1BUK207WHqF/L2NgVmhIQQtG6srOyFZF22ij4gCQTXbtRNG/apJp49PtKxbJo/MdmjmjO8hWfywpRvNRypKhmJFVdGy1q46rW67xK2okR9fGmqMXAbmFyAbHqQV8/03zm88LeDG1GsM1iGNDvpFJourVEpYbZFAIBYE2D3BPGN1Hw/CkaykSLa2I2ooSACwQhiwAv4XN8j61iaDqU8lQwIoAHoCDaVO9SXZlosaG37HM2Y48x18WGfk/TVeLunvHL/SmV2hRi8YZQtLyoYiv7q2DfYg8Xke/wDZjOTsQuSQFVQWP8D9v5zoo0X9VMTqz+bJGWVkBpto+C/tt+fAf3U5tunwLAYoFUxtIGZB8UjBV8zZKaWmN1ypUG/YAZr24Yy8dmWnLuhdBL+Y0kc/5fw+WslCQEeiQojFb+Qo8H9s7Sap0kZNTqFjVk3RGVDOr2xFM8TEjseWvtyBnTFiX+nYbo1U7iikq25qHmCUrSs+9asHuVNj3wZ2ScLGv5hRAFKpHFLsIjE4WSU1FYfdYHNUGHcy2NTHLhqOi9c1kIuGQSoP/p5lkUdtu6F+f4GbtvxhkhKiQJJZ5BRonA5+INx7d6AzV9T8LRah1keVnIVtpheNfWLZ4UkICBQzimPPLd+K0cujijmWTVhJYtw8oHfMQLO1PM3jzVIos5VgKpRzWNRN/brnTPxa6dIQryGEn++p2/8AGLA/esmOg6jFMoeGRJFPZkYMP5BrPmfxl01igl06RrCCKWLnZvLhbZqLepSvA2jsD2ORzp8s0BMimSNxtoozRsd1gG1IP7ZdG32DO1Ke/PyF/wCWYkVX2Hz9J2//AKnt2zhXQ/xZ1iIEf8xk+Isu4t9+RR/c9sl/Tfxi0zJeo08qgGtwCv8Ackd1rtxeZask+XSkkI7sLNVuG33/AO3t9MvOpqtykX8uQPvWanpXiHSagDyZ1tlFIxpq+iPyf4zaeSQOO3PwHbz9jxhHukoPYg/+fLLswJYl/UAOfcbT97H3zOQcCv8AvgVJyHdTBn6lBp73LDepl47fphW/uXPPzyVa6UrGxUAsFJUHgEgcX8hdZGPw60Q2SancXM5UB2G0usahd5FDbuYO1UPi7ZL3pnL4iZKMrjGVoxjGAxjGAxjGAyhyuRrx/wBd/pNG7A/mP6I/ue5/Yf8ATCZZes3UM63+IRj1s5i9QjURxjaGViCS5Y2CoJrt8h8hkMZdRr9TLKql5G3SMAQAqLQ4s9lG0fPgZqVHuSSffj/PN71PqEEUCQo8W5hTuE559T059rIX9jwPeTHV28+NufFevgyR5mlMk6I6tuUFYmld6IZvULkO01yeRYv578xSS+rUaeGUSHbGVFsACSHXcoQKAWfg2R8qyBxRpYcU1c+zBq9mB4I+mSLrS6p4UkLKEKANErhAtNakhm5NkGgSVsWFFZqut3J1tjdY8NCOVZYwZlM7BNOo3MyoAXJbmwCNh47AcmwcxeoRyM7SshFliwIAKMBZVygoNS9zRJU2LzOfqM+iqYSJMBH5QWUSLIgsMVUMOF3UeCQQv0vNhqNX5OlZp4tRG7K+6yskEshGz5MAB6FAagAOLNXTHUa/qfTYoQAZZLkUIu47kP8A6jxgni/TxwCCnJ5zCg6W+nkEsgcQHdtkFVR4XzFUki7X02D6hRz11XSdXrkOrKpRsAA7BSDsgJPBN+/z9hmsGpkj3wyG6amUmwGB96JBo5mzbp4vNcLZrtKYhGibtwRXRjHVqpJCipCtORZZgTtIsi7vPDX+J0VgURULKrSqPUwk3HeVYd29vWxvapHByJSTuePMNUQAO1E2QfmLF/fKRQM59Is/sD/nmvTg/Jlct6b3UdfjMfoTymcNuWPhRdcWRQWgCVVeeeQScyNB14uJFl08L7on/plZOASWMoiLX6m3SUBwWAFc5FnSiQeCDRwHNggkFeVIJBU3YI+XPOPxxr8l1pOelzK0fmPIxD7W3bVHlkFggjMh/Mew6gRooG4mrrPTW6OOZdiJtEkh5AeMBk3by/uxs8BiBYTkngx3wbr0jd1dGZqMkYQWzECpFocsdgsfLbfesmxIDFXvlVYbUdmjssVlmd0CQbWZwFokervtG2dM2+13XPerdPECxtuVk38MinbzZqNyfWPcsOPUPmMv8NeFp9UHeCNdm4XJIeOL3UBZJo+y5MerztFBPNHGRKNod0j/AEhgpjWSXcyhR6uFHzAWw2aDw74ofTxBFH9KHvbK4lkQguD6Qwatu5jfN7j2NA2W6YskqPdb8ONpaD0ySESRv5bhSDY2kmiHBB4P3+2nh6c8zeWqszPKCFWgWFUQCSQpqzZ4GdB8YallZFhlM08jPE7Ssjtz6RshJYRA7nW/r2BCnMXovTjC8scEbTTQgl5o4jKY9yELt206USboPe3iubfB1eGodFPq/O00IO1TqI2kVFVmUr5sSgBgQQdwJse2XS+NNXomTydQdjAVtk86Mgd6Eg9J7cAZu4OqqqRoqlpFAHk1JGfNZrjQgkF1VVIYn4mq73ZDuvdJKysphMO2hXl+WxAAG4pQI3Vf75JN1bXS/DX4xs4I1CQGv8flMR8wGsOfoKycdH8a6PUKGVnj9+QQBz+pltRz8znBn6dqdJEikwPCxZlBEMqOSAHO5fV2Ve/bj55JvDcOpgjE0cLacOA35UigMpNKzRzUCvv6W7c5LPomUdU8Z9SDaVk07q7zkQJtYH1SDnkdqQuf4ySdL0awwpGnwogUfYCs534Bn/rJY5N5kWEPI77DFvnkNfAe21ERQfofnnThkhObtXGMZWjGMYDGMYDGMYFCc4p4+8TeZr6VUkj09oA43IzfqNff/lnTfHHVzpdFLKvxbaX6E8X+1/8ALPn2Fr5sE9z72cnF4cPNllLNPar/AOo9soYxz6VNiiGVXBFg1TAjuAf2y66Kg0NzAM1EhRYBbaOWoc0O9ZuvDvSItQGDv5jeYdoR/KKxJdsVYbRv7eo2pKHtuzTnhjby0UXhuWVDJpYDuBA9EhALfWOSy4FdlYDkCvbN23UpJ0hGriKwq26ZkB2SBLAVlj/s6IYUTtHcBRm+j0rwQbYinETsjNenclmUxnc+6ORmRbA9isi5TqHURGBFOkkG1lUFowwVUVWTYVI81d5tt3BDkBR7XbtJdc1dqJ4zDBMW31I0zIzo9kKSSska2ViZaApQe3vkd8RdbhmhEcAI8yTfIGCqyhQKvaALJs2Ce3PJyzrWrViUi8tloAyRo0RkHxEOhY/qNn5lQfvpdQdq1Q+uSM5eSb1E3n6npotN/qkrMqrZRpGNsAyi4nUhAzkMVRhwCaIyIMYDAA4kXVbyXZj6Shoq7bjx3HYGwCfcVrlIoEgH5jnn7188yut9QfUymRgqkgAKthFAFUoPYXZr6nK1vgh019/mQRwKI+fuPf8A7/LMVVF7BRHIrvR4Zbuzx7375haHUijvF8BXqrB/Qyn9q+62e4y/SuzHbuok2Ceef3yusq7qCFW3oaDgHggEEgHkCq+fYZlaLVog3SBDIQdtqCPo0q1/FcnufbL1AKtGTSm2G72YA2Lu+Go1RsX981OogZWIcUe/3v3xOVGmdZBIjgOGDBlFUQeOKA/btmf1LxBLKtAQqocsgRFpD39Iqhzbbq3WWN8nNUTl/SiGmj43p5qhqoBqILLuPBO3278/XLY55JpoOkq8CpqXk8x7ZvMaZG8yTascauCyycIpYML5F1WbHpPhVNbKiShjpoogsWyQggLuVi1p6t52EEFeF7C6GFrZZ3J/M8zzGK7kSRSGcGOMTAi0SorVeGYlT8skvhHxHp9OGTVS+U7uNgkXYgi7QhX2hTdE7Ryt7SBtznbZG5jLXjrvAOn0Eb6mGSmjRgpnIKgsaDMQvcWACAOL+41ng3rMUcM80kuyZ3aXyyGV2TaPK5HxMw5792zP/GPrIOmhhjcFJnLSbSCxjUdh8rJ7/MDjnI/D4hiniVYNMZ5kW9hjRTGi/qVl+IXsWjz6jXIGTXtDcxr3/rPPaKSSMvMB5jKsqQOg54EpZfWTyVDWDG1g5E31S6rUArJau6qpd1YopNKGY0LAPuBm46JGZ1nbVRLPIlhI5CyWxAMnmdyo2qiqAP0t9cwv9CtDJCHVm084bY0JmhmAe/rViif1D4D87zXSS/Lew6X+hmk06TeeEW4ZTuIRjHJvICt+kBixXg3zyADvPEniyODTosEiziT0KsZsLS8b0JBTmsgumXUaDXgFViDDYg1DbkENhVLFd4qoq4DAVwKrNh0t4tbLFDDpxDcoaXaSwPcWCx97vgCtnbnM5RjLyeuNsdT/AAz6V5Ghjv4pBvb279v/AD65Ls8tPEFUKooAAAfIDtnriN4zUkMYxlUxjGAxjGAxjGBpfEPTfPRkddyMpBH375ANF4H0+mmaY+vZG3lwygMrSEUu7jlRZ7/Q+2dYIzwn0it3AOefLw3dyxutukzmtWONnwmEiLONzItk1Zvudo+/sPpnnovB3UYFGo0rosksfrSwrruG4p6wVsBVJJIo1nWdX0kFeOD7VmpnfVxm9sc6+4NxvV2RfIN0B27Csl/Jj/MPXC89OV9S6zrtOFEun8jYwLHYyrJQTaJDdPtsHv8AqHyGV0ni7bt82GJiCzLtXa+5gQTwNvauAo+Ec509PEcfadHhb/7i2hNg/GtgW5vv2T2zG1fhPQapSUSO3/8AmREKxPIVjt4Nne547AZqef7jGXhvxUI1HWtBOjbkaNgh2jYA/pB2IrJYLMSTbED0gVkf0fhrWTQpNGnmK24gbl3bVYKW8tiCV3WLAPY5L+qfhZ3OlnofpWUV35FyL/hBY+n3AzF6pBqFgeHXaaYQlIBu0oEhVYlYhHBPw+veSSKY3zdZ1nkxvTncL8xA9TA6SeXIrIymmVhtIPyIPb/+5Yze3cDOoxdS0ur1em3SwpDDB5R004tzI21Nr702tVIdwa6T25zI694Y02r1ZjVTDJ5K+seaFWl/KATyzEyBaUkODYPGb2nrztybSxMXpUZ+PUFBJ2llHb7la+u3Lro8H7Ee49iD8iOc6D0vo0emKf00i6mWdXkCG4pGgUq8LQxkEM26Ev6mG5QR72IX4g6VJCQGhmgUsfLDem0/u7jdFTfp5IBALemzZWpw18moAoMffgd7J+Q9yfpnk2pYk+3+1Zb/AIByP98rl8OnCjuOe9D/AJkks37k57KqgDbX7ds1tNsVoLHJ3feiP+D4R9ju++Tb/R2MwRAqzSGHcbO12ZipUBZFUFF3EFgxUKpPHfImrgOpcblBG5e1i+RdcX2usnknjxXCpsZC7ASPS2q8KStfEaAPZQCOxvM0n8sXq+jbS6WLZIpDM4iVo4y6Dcx8wG2sFTVG19djkAjB63GkekjdlqaWIVVGhSLY4uMbFAChiOQQFK56eL+prqJh5f8AZxoFTkkdgWq+e/H7ZZDrotVIserSRntVR4aGxaoKIgKPJLEgE89sjHtzw8/BGhDM3mwBvy2aFWhZkkL/ABMTsIPC92P2sism7aeRGDnQxRyRAAsZt4Nrf5TKLTjaKO0UxPsBmB1Pq8CwGOigJ8lU8wFfRt8sHa1xMTfJ+GufYZb0Qq026KecjYAA0m/0AgOwDghgWDoLsWWIsAZK6ThTpYaWeSIaaSKGbc5aiCXO1LZ72rtJ9j+gHvea9ug6DW6lYtNMA0Maq6bVUzFf0qAFAJXjcAe185vtfoxQ2uy/mRlQrSx/rRf7NX2v8VNylqWzA1XRJtL/AKzDAj6jepaUSmQEBSt+W5DoxJHpUkWT34wa+0Y0/hZn1OwK4h37Iyx3AEDcy7qH+KhXbnnOr+D/AAfHpmDgktXyAH7Zifhuv9TozLIqqN5WLbztVKpgW5u+DZPw/XJp05t0asfcWPbj9Jr2sUczvdYnjm93/jKxjGadTGMYDGMYDGMYDGMYDGMYDLGjBy/GBhz6BW7gZotb4QiJLIDG3PqjJjPIIPw9+Cf5yU4yXGXtZbENbSa2I+mRZl91lFEgkbhvX5hdvIPGWp4jZP8A4nTyIR3ZB5iE/EaK8jc1CiKoDnJkUGeEujU+2cr4Z8NzP7RbUaDQa4G1hmbsSPS92wFladdzlm+wzT6j8PtqlNHq9RChDARltyU42/SrAdieSARVZKNf4WhkNlBu9mHDD7MORmvbo2qhB8idiv8AclHmL2UcHhh6VrvxZyeuePR/TUZi0uv0s66h9Lp5yqCPzYS4fydppVjvarBVBsJ2oe5zW9E6zp9Pp5NPG8sUxn3udWx07epaJV0jk2sPT8QF2T9MnA63Oh/1nTEj3aE7rBJLehqPYItc8XznsOp6PUjZIY3JHKSrtY3tLABwD6mKLX+HjL+SztPx/SH+JIdAyzyJANR5SwktC5VnkkJC2YvSBsj3E7e8nFG8jfiDo8f9RHpdOuxooDJqGclmViPMZHMandsUoo2rZLdsn+p/D7Ti20jzaWQ8boXYAntRBPAZz2sCk9sjuo8E9QgleaCVNQ7OrsSTHI5WQMoNmqZls+rsn7Z0nkjncL2hWo6JOu78suFCsWQFlKsu5COLorzyOPes1xr2yUakBVdNamphWdiSZo/MSKRiCsqTfGT5aBNoHPuayus1cDxuJnLhPRFKzJM7NJtLNtQjy40WIgLZ2mT37ZuVmzlGHnY9uPr3s/TJr4e8PCGUu2pVXRGKEUsglqgHjlHw8sL7/wCzzWl6j4cZCPKZGMYIYlwrtIiiSYxKaNIrAH3tW+2SzohdtGrSzeazkmt0cgUsxWNaYEkkbgQb5a64vFZmM2gPU+mToT5sbMWJ5T1MSdxVmXuAfSSeR6wLuwJJ0nwZ1BIvN0DxpJSiaGTlmNbuRRKbd22uOVP0zb6LqiRJNq41A9P+q3EscTIpHLSJSAE7jTMDxwMxPD/4mRzSIJ4WJLgEob5JA7NVckdj75nLKx2xxl5a2GPqEurVtYhiTTAGZYd91b2wUn1MQD78KbsXmf468VXEq6MsyPvWRyrLRK0E/wBoXu79x9MkHVJRHq3TzVBY29ymNm9IsqX3BuFCUSAPLI/USIR4j14kk8tFASJiBQClm4BJ2mjyGo89798a3d1jLyessbz8NeszFItFEW2szlydpURtZbZxamyffO1ItCh7ZzP8IOl/2k5H+BOK+rf9M6diRnx22bpjGMroYxjAYxjAYxjAYxmN1HUGONnAvaCcLJbdRk4yH6LxJJ5u1wCGPAHFZKRqeZARQjqz8+LzMyldPJ4c8LqvfGYSdTQ1W7k12HHq2iyD/e44xFr7qxXBJ57fL+RmpdsZY3Htm4zFbWrV8+1/QFq/6H+M8m1RBPNgC6rntdH+QcJIz8YxhDKEZXGB5PAD3Ga3X9AilFOit9wDm3xjRtEW8MvFzpppIq7C96/qr0vYobjx9c8zrdZF/aRJMo94zsYcKoIVrHC7uL7t7ZMssaMHOd8cb96ii+JNM42T3DusFZl2ryDYs+nhFrv3bMPqngbQaobvLEZ5O+AhCL9T8C1ahtUWP1HJXqulRuKZQfuM0M3g9FO6Bnhb5xsVHcHlfhItRwR7Zn0ynS7xvaGdR/DTUIrHT6nzDsddsoo7WBM21xYJZm29he485gwnVaCJ01UMkm1SIjsSSHjijIBa8tVn7Vk8rXw+8eoUVw48tjW4/EvHxEE8fpGekfiZV4nilhIr1Mu9CRW22S69TM1mvhx75TtPxy9OV6XrcErIkpWJDIpYuJBQA4t0kKt2Ck7VsMeMz+r/AIh6eOcwGM+UjExyxMriQE/GV4rt7E9v2zoc/Q9BrASI4ZCRQZKDc2qWUons7c/L6ZE+r/hDC/OnkK32WQAiifTTLVekEmwT2x742apJljdxXqL6PUaMasASLyHLBkcyAb6BIBAJ9J+ZkJHJvIRodaqzs0UaFW3KiSW+2zwf9oV/mcyuvifRgaTUOlMokAXaQQTwSwUGyYx8XPpGZPgLpvn62MHlVO9jwRQ9r/8AO+dONPN5Lfbcmq7P4T6d5GljSudtt9zyf/Ppm4y1Bxl2adZNTRjGMKYxjAYxjAYxjAZZLGGBDCwe4OA2XA4Gni8OxCTfX2FnjNlJpEYklQSRR+oquf2z3xk1G75Mrd28vFdIg7KO4P7g7r/nn75X+nX+6P8AzjPXGVm23t5iFfkPb/Ikj/Mk5T+nX5DtX7Z64wgMYxgMYxgMYxgMYxgMYxgWlRnjLpFbuBmRjAj2t8KwOdwXa/syEow79mWj7nMYdL1UX9lPvX+7MN3so4YUQaWvfuclWUrMXx41qZ2OZ9f8FDVzPNqFIkeuUJpQAAoF/QfL55IfBfhqPSKRGtfMnufnZ/j+MlWwZULnPHw6y3u/prLybmtKjGMZ3czGMYDGMYDKE5U5YTgLxluMCuMpjAuGXDGMCuMYwGMYwGMYwGMYwGMYwGMYwGMYwGMYwGMYwGMYwGMYwGMYwGMYwLWyzGMBjGM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719886"/>
              </p:ext>
            </p:extLst>
          </p:nvPr>
        </p:nvGraphicFramePr>
        <p:xfrm>
          <a:off x="457198" y="1484781"/>
          <a:ext cx="8291266" cy="4685685"/>
        </p:xfrm>
        <a:graphic>
          <a:graphicData uri="http://schemas.openxmlformats.org/drawingml/2006/table">
            <a:tbl>
              <a:tblPr/>
              <a:tblGrid>
                <a:gridCol w="3106690"/>
                <a:gridCol w="720080"/>
                <a:gridCol w="432048"/>
                <a:gridCol w="792088"/>
                <a:gridCol w="720080"/>
                <a:gridCol w="792088"/>
                <a:gridCol w="792088"/>
                <a:gridCol w="936104"/>
              </a:tblGrid>
              <a:tr h="31848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АБОНЕНТСКАЯ</a:t>
                      </a:r>
                      <a:r>
                        <a:rPr lang="ru-RU" sz="1400" b="1" kern="1200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БАЗА</a:t>
                      </a:r>
                      <a:endParaRPr lang="ru-RU" sz="1400" b="1" kern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244" marR="624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800" b="1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 кв. 2014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 кв. 2014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 кв. 2014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4 кв. 2014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2014 Итог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31848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Общее количество абонентов, ДХ</a:t>
                      </a: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800" b="1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129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129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48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Общее количество новых подключений, ДХ</a:t>
                      </a: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800" b="1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200" b="1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129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83">
                <a:tc>
                  <a:txBody>
                    <a:bodyPr/>
                    <a:lstStyle/>
                    <a:p>
                      <a:pPr algn="l" rtl="0" fontAlgn="b"/>
                      <a:endParaRPr lang="ru-RU" sz="1200" b="1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244" marR="624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800" b="1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200" b="1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200" b="1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200" b="1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200" b="1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200" b="1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48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ПРЯМЫЕ РАСХОДЫ, РУБЛИ</a:t>
                      </a:r>
                    </a:p>
                  </a:txBody>
                  <a:tcPr marL="6244" marR="624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800" b="1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 кв. 2014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 кв. 2014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 кв. 2014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4 кв. 2014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2014 Итог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174140">
                <a:tc>
                  <a:txBody>
                    <a:bodyPr/>
                    <a:lstStyle/>
                    <a:p>
                      <a:pPr algn="l" rtl="0" fontAlgn="b"/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200" dirty="0">
                        <a:solidFill>
                          <a:srgbClr val="80008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 b="1" dirty="0">
                        <a:solidFill>
                          <a:srgbClr val="80008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200" dirty="0">
                        <a:solidFill>
                          <a:srgbClr val="80008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200" dirty="0">
                        <a:solidFill>
                          <a:srgbClr val="80008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200" dirty="0">
                        <a:solidFill>
                          <a:srgbClr val="80008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200" dirty="0">
                        <a:solidFill>
                          <a:srgbClr val="80008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40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Расходы на эксплуатацию сети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32 353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32 353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32 353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32 353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129 413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2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Стоимость материалов для подключения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р.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 b="1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53 130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212 520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106 260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53 130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425 040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2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Стоимость абонентского оборудования ШПД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р.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33 005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132 020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66 010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33 005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264 040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0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SetTopBox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для абонентов ТВ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р.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 b="1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10 143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40 572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20 286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10 143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81 144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0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Лицензионные платежи 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 b="1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4,057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17,098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12,461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10,143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43,760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2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Прочие расходы, относящиеся к прямым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30,000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30,000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30,000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30,000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120,000</a:t>
                      </a: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15">
                <a:tc>
                  <a:txBody>
                    <a:bodyPr/>
                    <a:lstStyle/>
                    <a:p>
                      <a:pPr rtl="0" fontAlgn="b"/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ИТОГО ПРЯМЫЕ РАСХОДЫ</a:t>
                      </a:r>
                    </a:p>
                  </a:txBody>
                  <a:tcPr marL="6244" marR="6244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200" b="1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200" b="1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244" marR="6244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162 688 </a:t>
                      </a:r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р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464 563 </a:t>
                      </a:r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р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267 371 </a:t>
                      </a:r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р.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168 774 </a:t>
                      </a:r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р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1 063 397 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р.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7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10800000">
            <a:off x="-36512" y="1196752"/>
            <a:ext cx="9156399" cy="5602600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3462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89977" y="260648"/>
            <a:ext cx="8329910" cy="10088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500" b="1" dirty="0" smtClean="0">
                <a:solidFill>
                  <a:schemeClr val="tx2"/>
                </a:solidFill>
                <a:latin typeface="Century Gothic" pitchFamily="34" charset="0"/>
              </a:rPr>
              <a:t>Экономика проекта</a:t>
            </a:r>
            <a:r>
              <a:rPr lang="en-US" sz="2500" b="1" dirty="0" smtClean="0">
                <a:solidFill>
                  <a:schemeClr val="tx2"/>
                </a:solidFill>
                <a:latin typeface="Century Gothic" pitchFamily="34" charset="0"/>
              </a:rPr>
              <a:t>. </a:t>
            </a:r>
            <a:r>
              <a:rPr lang="ru-RU" sz="2500" b="1" dirty="0" smtClean="0">
                <a:solidFill>
                  <a:schemeClr val="tx2"/>
                </a:solidFill>
                <a:latin typeface="Century Gothic" pitchFamily="34" charset="0"/>
              </a:rPr>
              <a:t>Срок окупаемости</a:t>
            </a:r>
            <a:endParaRPr lang="ru-RU" sz="25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" name="AutoShape 4" descr="data:image/jpeg;base64,/9j/4AAQSkZJRgABAQAAAQABAAD/2wCEAAkGBxQTERUUERQUFBQUFBgYFBgWGBYVGRcYHhwWHhUYFRcYHighGBwlHRYYITIhJSksLjIuGCAzODMsNygtLysBCgoKDg0OGxAQGy8kHSQsLCwsLCwsLCwsLCwtLCwsLCwsLCwsLCwsLCw1LCwsLCw0LCwsLCwsLCwsLCwsLCwsLP/AABEIAMIBAwMBIgACEQEDEQH/xAAcAAEAAQUBAQAAAAAAAAAAAAAABgECBAUHAwj/xABCEAACAgEDAgQEBQEECQEJAAABAgMRAAQSIQUxBhMiQTJRYXEHI0KBkRQzUmKhFiRygpKxwdHwUxUXNENUY3Oi4f/EABgBAQEBAQEAAAAAAAAAAAAAAAABAgME/8QAJREBAQACAgICAgEFAAAAAAAAAAECESExAxJBURNxYSIywfDx/9oADAMBAAIRAxEAPwDt2MYwGXDKDLsBjGMBjGMChy3L8w9X1CKIqJJFQte3cauvvhLZO2TjKI4ItSCPmDY/nK4UxjGAxjGAxjK4FMYxgMYxgMYxgMYxgMYxgMYxgMYxgUxlcpgVxjGBUZdlBlcBjGMBjGMChOcW6pql6hrpZXA8iJxFE7cqAt+awU8FqtwD9OCLzovj7rJ0+lIjNTTnyou/BPxOa7BVtifas5nqNRBNpX/piqoQ21UVUQMGUnd5pDBW3IjDcxPm8cWMa25Z9xm6fp7/ANaYenaggJEHc7miLM3wRAPuBavVwoHNcXebjReJtfGxVtmo23uBjcOAGZSfydwI3KQG7Gj2yNahzp9ZpgYHhtEDoK8p1cGvMVDQZLY2/tbEds3Gn64yo5poC21JVZIlSOKmAVXUhoyAABuumccAEZLwk8c+OP1wkuk/EGHaDqI3hBr1cSR89vWvHPtki6f1rTz/ANjNG/0DC/8AhPOcT6rodRqzptNpyjHUXM1DbGr7e2+txVVUXuvmu3Ayb6rwdDFHFF/RCQRooaZCUkc/qbdGQbu/ivM3LUl7bxme9S8fz/v+HRMZzCHqLaLWSRLqNU8ChUXfUuySi8jci/LRByeez/LNxqfHqQRb5iknrC7IztkF0RuRuxCnnsPSc1Ltfb7icYyK9J/EHQz1U3lsf0yjYf57f55JoplYblYMPmpBH8jKTKXqvTGaVfESmXyxDORdbwq7e9E7d2/bfvtr3zcg5JlL03ZZ2rlMrjKimMYwGMYwGMYwGMYwGMZWsCmUy+spgUyoymXDArjGMBjGMBlCcrmo8R6qo/KClmmtdqkgla9VEc9vlzVkdsDmHjHqA1GqM25ikRAhrsAObo/M2f4GYckKSwyb13eZVtzujIYsWiAIW/Ux5FWcjsXiODc6PuVVkYR2N/5YY+Xu2kkNtAsj3GbXTdV8wLFpwblYIJD8IZj6mo96G5u/tmvhNNxptLEmnM+mebVI3khvMNvIw+St6ki2MQQV7M3IoHN71vUadHLa14XUhCEF7aHIZEJbkk3zxwvHGafw7BJPrIvKZkhjgCxsu0l1iAWHzL5CkEv87nrkA5I3/DrSyRlZEos+8sjMHvmwX9wb7duBnPPfUXCSbtPAPT4lM2tTzGWQ7IVb1EAnc2z5b2KmuACCOwvJXp9aRv8ANIsMaC+yhVJ/YEkbjQ49s8en9LbT6eKGFrESBSSBbni2PsP1GvrXGess6gHzIytkMaHB7eoni64PPy7cZqDG1UMWp2CbTo4O4EOFZ1HH7rYKkj5GjyQDoepfhjpWUCB5INpYqL8xAWq6VuQOOAGAFnjnJD5EXBRxus/ESQRTWGHysliT7857pEUNBnKheSPUS9mwV5CgcUAPevbKOU9T/CzVIHaExTMWTyx8FC/UWDGvb5tfPHPGXqI5fPKQx6qGdBuBCiFZQNhcOxFS3T1XueeMmmq6jMdSkMUjCXYWdTGjxqLO0yNYIYir2ki+w5z2PiQRh/6jyiIrErRNYVv0IEb1Fj/A554OLNs3GXtyXX+NEp28gf1CNZcOV9W+xXBavpu7WBnUV8aRx8TRyBVj3M6DeigKCxYd1Heu/Cn5HMqTwzo9QPN8gI7lZCyjy3DAhlLAdmursffIh138KXem0+qYlUVAs9kkAV6pV5NmyfT3Y5y8fj9dt+XK5dOiwdTiagHAJ7K1ox7dlaj7j+cy85f0noethXy5oQqxIBG8DO4k7BgyUw3FR8TJ3r9vXT+KhFIyMXQIQoYMi7mYtQMR9IYIjMRQ5WgORu6MS10vGQPWfiJFABvbzSVDBRHJG+0mu5G0H6Hb2P0vbdJ8c6SdA+5owf8A1FodwO4sDlgLNcnB7T5SfKZ4w6tHXcjq6/NSG/5ZHOk+KpJZ/LaOBVokhZ90qAAn1IUAaux2k19ffOWeOPbeONym4lOMYzSGMYwKgZdjGAxjGBaBl2UGVwGMYwGMYwKE5z8dYOqbUysiNpY5NsbMpNhFIkfdfC2Woij8XOb3x11ZoNKwiozzflwiwLYg2eeOBZzls8emMKwSjUaR9mwlrAlBPqZuNvIPcdz8ryWb4Z3rKb6YX+hcGuik1hmk028uy8eauxSeX3NuvjvuPYZG9Loo9NqpBJIpqEhR62JDAFgrIoCkpa2W48wNZqsnfiSOVdB5en1MLaVVVUIXa6hV4UMB6hvCjdfcj5nNF+HPQDq9cpk9UcX5khPNgH0gn33NX7A4m52uVnHq6z+H3RTptGvmf20xMst+zPyF+lCuPneSeMc5YzZ6owHFi/l783/2P8YVfjGRPqHXpY4jIvxzP+SjC6B4jG3g3tUyFbvvWUSWXSI1Wo47Vx8vl/sj+Bni2hIoo5FbeOACFPAO0fKx+/vxWkTxeF8zzY+ItisyG9ztQIRT3AJN82KN/PN6vUo7ALBWIsBuDQokn29xgWR+apo0445oC+1+/pr1H39s02t6DpZPQY3RVLkBdwXc1r5jD3PFg/4f2yTKbFjkZSSMN8QB+4y7Gu6B06OCIRoVZlFMwUKzfIvXc0RzmzzEfp6Hta9uQTfFkf5m/wBhmTEtCib+uQJZAqlmNBQST8gOSci79Qg1UQbWQQNDICUsiZqBsBo9tqffi696yRdQ0azRtG97XFNRoke4v69v3zWdb6IZGSSEIHQVTClYBkZbIB7FBxXYntwRRHZPA3T9UL0zPEVVRSk0qiwvokFgd+1A85qYvw3n0zRtFKJkWRpJVH5TSfD5ShTwa5PqevkObybyRTR6aVxHEuo2sQYhZPayAR8VD4bNkDKrPDDp31MbSTBUJJMjuWPyIY0rXx2Fc9sCAJ0zUnfN5U0M0CUqtahgu0k7lYrIeW219AewrQ9I8WTSvArQpuEyopRG3Gh6n2g7aA5IAqu2dn6RPNIN0u1QeNnlyIytxYLOfWPqFF5reoaXQTemRFpiw3BXRGJ4ceYoCt3o8nvWcc/F7XbWGXrOGs/94iJZ1ERVfMCBo2WSyb/QOQQQQfqPkQTIuneI9NMoZJQA3beDHf23gX+2RRPwyji1I1EE7l1LOqygMDIbollogAm+xNgZtOtdOKoxaGXUI+/zI0IYBatdtkNZYDsO/wAu+b5c8Zl81KwcuXOE/hnqtU2uWJZJUjBJkjLNSqOSpDc+23nnnO7jNJhn7bVxjGGzGMYDGMYDGMYDKMcrkQ/EvxB/S6Ntp/MltEHvz8R/j/nhnLL1m0M/EDqazar8whtMYZI1VSPMayFYoHBRtzFQDzwLBUi80fV9TEsMiqu5UfaoKtH63ILJYbd+WsaqKIoKoN3lkEy+WJI38x4lj3bnI3Mu9iSrtbCg6hWUUBYsjNX1Hp81rGvl0gA2kkOZGI82lK220hEBFggDk85cYkXabroWMxeuMbSFohxuJ4aQdj2APoJIFXnp0k66KN5umSqdoUEIykyc9hFILfb72P1cd80UsLeYsLoySO21VPueOBVi+R/IzD65EGcBGtYhtRhxdclh8ra2/cD2zWoXh1XwT+ImtmlaLVwQh0QuN2/Tu9V6VVtwZu5oAdsmGo8Z6NWC6sHTuwv8wcEfPelgD7kZE+heHmi0aR6uUGVo3aZNRITtXcaUq52hCor783nJ+rdEZ9a8OikE4ZjtCekBdwCqbNHuOBf2znOa6fD6hg1STQt/SzI1r6XVlcA/OxYv9j9jmtm0+pBHmRxagKy7TQ3Cu7CyCD9f8v73A5dA8CqYNSkUpQUBu0xZgBvVJWJDkEgA7lvjgXnv0b8WOo6cgNMs6g1Uyhv4ddrH7knNarO3Zv6LTboQweJjI8qopaQMwQs7uWXcGUBgfqa5vPPqPTW1HmNBJHJ5ixpQIBjhb1NuRqPr59Pf1cZHej/jDp9QBHq9MQWO0halU/7pANWB88lml1vTp3PlyoshYlkegWJsMDHKO/JFgXyeecitXodPqI5I0Akhs75LsAKApCMQaJA8mPcLsRyfPJBp+tSGVlADKGCC+CWFl7I+Xwdvi2/PMiLQTqxqcursWa6sWEAABDKEFOdoC9xz3JxNE8hZVm0qozd/LugHJ3URatXlqzEle60L4wrLHiWHzTG24EGrq1+EsTY9gBz8iQM2sM6tW1gbFj518675HJfCA3lhIW3fEHA5DPum9S+7gKp47KMs6jppYxLIUZyTwE5JRASF47F23Kf/AM1/p4IlWM0fg+OUaYNO7OzEm2+Xa/oCQW+zAe2btWB5Bv7YFcsliVlKsAVYEMCLBB7gjL8YHhpdKI02AsVHA3MWIHy3HmhmlXo0wURjymRYDAjtu3Kh7kxgUzEBR8QB2+11khymUY0kdIEWztABN8gAcXXJuv8APKQsVjslm4ujwR/h55v25vk55azo0Mjb2SpP76Fo3+nrQgnNb4v1jQaRvLY76CRk2zF29Kc9ydxDf7hyW6gj/wCFnSmDanVTUZJpnWxyDTkuVPupbt9s6Nms8O9OEGnjiH6EAP39z/N5s8kZxx1DGMZWjGMYDGMYDGMYFGOc8/E/oPnJ5++vKUAD5We49v1ZN9fqCCiJRdzxfYKOXY17DgfdhnMvxX63JGyadXUkoXdVFBeaSzZLHhjX2zNvOnLzf2VBdB1GSIHaaFkkEWLHAY/PaRYBsAgGs3HShNJAZkh3gmTb+ZyWBDFnVyFfcwokcgIKAoZsNZ1SXT6bTR6fTGaJ6EoZTZuqIdbRBzZDH4m9s23V0j8ljEDpkaAyOELhY27lFjQhWYVZNA268ntm5THH1naMdT10hghAl08ZJ8uXYLcbuDfLEbAps2DbGvY5gnw9CCrQaiQkW6NsR1BUK207WHqF/L2NgVmhIQQtG6srOyFZF22ij4gCQTXbtRNG/apJp49PtKxbJo/MdmjmjO8hWfywpRvNRypKhmJFVdGy1q46rW67xK2okR9fGmqMXAbmFyAbHqQV8/03zm88LeDG1GsM1iGNDvpFJourVEpYbZFAIBYE2D3BPGN1Hw/CkaykSLa2I2ooSACwQhiwAv4XN8j61iaDqU8lQwIoAHoCDaVO9SXZlosaG37HM2Y48x18WGfk/TVeLunvHL/SmV2hRi8YZQtLyoYiv7q2DfYg8Xke/wDZjOTsQuSQFVQWP8D9v5zoo0X9VMTqz+bJGWVkBpto+C/tt+fAf3U5tunwLAYoFUxtIGZB8UjBV8zZKaWmN1ypUG/YAZr24Yy8dmWnLuhdBL+Y0kc/5fw+WslCQEeiQojFb+Qo8H9s7Sap0kZNTqFjVk3RGVDOr2xFM8TEjseWvtyBnTFiX+nYbo1U7iikq25qHmCUrSs+9asHuVNj3wZ2ScLGv5hRAFKpHFLsIjE4WSU1FYfdYHNUGHcy2NTHLhqOi9c1kIuGQSoP/p5lkUdtu6F+f4GbtvxhkhKiQJJZ5BRonA5+INx7d6AzV9T8LRah1keVnIVtpheNfWLZ4UkICBQzimPPLd+K0cujijmWTVhJYtw8oHfMQLO1PM3jzVIos5VgKpRzWNRN/brnTPxa6dIQryGEn++p2/8AGLA/esmOg6jFMoeGRJFPZkYMP5BrPmfxl01igl06RrCCKWLnZvLhbZqLepSvA2jsD2ORzp8s0BMimSNxtoozRsd1gG1IP7ZdG32DO1Ke/PyF/wCWYkVX2Hz9J2//AKnt2zhXQ/xZ1iIEf8xk+Isu4t9+RR/c9sl/Tfxi0zJeo08qgGtwCv8Ackd1rtxeZask+XSkkI7sLNVuG33/AO3t9MvOpqtykX8uQPvWanpXiHSagDyZ1tlFIxpq+iPyf4zaeSQOO3PwHbz9jxhHukoPYg/+fLLswJYl/UAOfcbT97H3zOQcCv8AvgVJyHdTBn6lBp73LDepl47fphW/uXPPzyVa6UrGxUAsFJUHgEgcX8hdZGPw60Q2SancXM5UB2G0usahd5FDbuYO1UPi7ZL3pnL4iZKMrjGVoxjGAxjGAxjGAyhyuRrx/wBd/pNG7A/mP6I/ue5/Yf8ATCZZes3UM63+IRj1s5i9QjURxjaGViCS5Y2CoJrt8h8hkMZdRr9TLKql5G3SMAQAqLQ4s9lG0fPgZqVHuSSffj/PN71PqEEUCQo8W5hTuE559T059rIX9jwPeTHV28+NufFevgyR5mlMk6I6tuUFYmld6IZvULkO01yeRYv578xSS+rUaeGUSHbGVFsACSHXcoQKAWfg2R8qyBxRpYcU1c+zBq9mB4I+mSLrS6p4UkLKEKANErhAtNakhm5NkGgSVsWFFZqut3J1tjdY8NCOVZYwZlM7BNOo3MyoAXJbmwCNh47AcmwcxeoRyM7SshFliwIAKMBZVygoNS9zRJU2LzOfqM+iqYSJMBH5QWUSLIgsMVUMOF3UeCQQv0vNhqNX5OlZp4tRG7K+6yskEshGz5MAB6FAagAOLNXTHUa/qfTYoQAZZLkUIu47kP8A6jxgni/TxwCCnJ5zCg6W+nkEsgcQHdtkFVR4XzFUki7X02D6hRz11XSdXrkOrKpRsAA7BSDsgJPBN+/z9hmsGpkj3wyG6amUmwGB96JBo5mzbp4vNcLZrtKYhGibtwRXRjHVqpJCipCtORZZgTtIsi7vPDX+J0VgURULKrSqPUwk3HeVYd29vWxvapHByJSTuePMNUQAO1E2QfmLF/fKRQM59Is/sD/nmvTg/Jlct6b3UdfjMfoTymcNuWPhRdcWRQWgCVVeeeQScyNB14uJFl08L7on/plZOASWMoiLX6m3SUBwWAFc5FnSiQeCDRwHNggkFeVIJBU3YI+XPOPxxr8l1pOelzK0fmPIxD7W3bVHlkFggjMh/Mew6gRooG4mrrPTW6OOZdiJtEkh5AeMBk3by/uxs8BiBYTkngx3wbr0jd1dGZqMkYQWzECpFocsdgsfLbfesmxIDFXvlVYbUdmjssVlmd0CQbWZwFokervtG2dM2+13XPerdPECxtuVk38MinbzZqNyfWPcsOPUPmMv8NeFp9UHeCNdm4XJIeOL3UBZJo+y5MerztFBPNHGRKNod0j/AEhgpjWSXcyhR6uFHzAWw2aDw74ofTxBFH9KHvbK4lkQguD6Qwatu5jfN7j2NA2W6YskqPdb8ONpaD0ySESRv5bhSDY2kmiHBB4P3+2nh6c8zeWqszPKCFWgWFUQCSQpqzZ4GdB8YallZFhlM08jPE7Ssjtz6RshJYRA7nW/r2BCnMXovTjC8scEbTTQgl5o4jKY9yELt206USboPe3iubfB1eGodFPq/O00IO1TqI2kVFVmUr5sSgBgQQdwJse2XS+NNXomTydQdjAVtk86Mgd6Eg9J7cAZu4OqqqRoqlpFAHk1JGfNZrjQgkF1VVIYn4mq73ZDuvdJKysphMO2hXl+WxAAG4pQI3Vf75JN1bXS/DX4xs4I1CQGv8flMR8wGsOfoKycdH8a6PUKGVnj9+QQBz+pltRz8znBn6dqdJEikwPCxZlBEMqOSAHO5fV2Ve/bj55JvDcOpgjE0cLacOA35UigMpNKzRzUCvv6W7c5LPomUdU8Z9SDaVk07q7zkQJtYH1SDnkdqQuf4ySdL0awwpGnwogUfYCs534Bn/rJY5N5kWEPI77DFvnkNfAe21ERQfofnnThkhObtXGMZWjGMYDGMYDGMYFCc4p4+8TeZr6VUkj09oA43IzfqNff/lnTfHHVzpdFLKvxbaX6E8X+1/8ALPn2Fr5sE9z72cnF4cPNllLNPar/AOo9soYxz6VNiiGVXBFg1TAjuAf2y66Kg0NzAM1EhRYBbaOWoc0O9ZuvDvSItQGDv5jeYdoR/KKxJdsVYbRv7eo2pKHtuzTnhjby0UXhuWVDJpYDuBA9EhALfWOSy4FdlYDkCvbN23UpJ0hGriKwq26ZkB2SBLAVlj/s6IYUTtHcBRm+j0rwQbYinETsjNenclmUxnc+6ORmRbA9isi5TqHURGBFOkkG1lUFowwVUVWTYVI81d5tt3BDkBR7XbtJdc1dqJ4zDBMW31I0zIzo9kKSSska2ViZaApQe3vkd8RdbhmhEcAI8yTfIGCqyhQKvaALJs2Ce3PJyzrWrViUi8tloAyRo0RkHxEOhY/qNn5lQfvpdQdq1Q+uSM5eSb1E3n6npotN/qkrMqrZRpGNsAyi4nUhAzkMVRhwCaIyIMYDAA4kXVbyXZj6Shoq7bjx3HYGwCfcVrlIoEgH5jnn7188yut9QfUymRgqkgAKthFAFUoPYXZr6nK1vgh019/mQRwKI+fuPf8A7/LMVVF7BRHIrvR4Zbuzx7375haHUijvF8BXqrB/Qyn9q+62e4y/SuzHbuok2Ceef3yusq7qCFW3oaDgHggEEgHkCq+fYZlaLVog3SBDIQdtqCPo0q1/FcnufbL1AKtGTSm2G72YA2Lu+Go1RsX981OogZWIcUe/3v3xOVGmdZBIjgOGDBlFUQeOKA/btmf1LxBLKtAQqocsgRFpD39Iqhzbbq3WWN8nNUTl/SiGmj43p5qhqoBqILLuPBO3278/XLY55JpoOkq8CpqXk8x7ZvMaZG8yTascauCyycIpYML5F1WbHpPhVNbKiShjpoogsWyQggLuVi1p6t52EEFeF7C6GFrZZ3J/M8zzGK7kSRSGcGOMTAi0SorVeGYlT8skvhHxHp9OGTVS+U7uNgkXYgi7QhX2hTdE7Ryt7SBtznbZG5jLXjrvAOn0Eb6mGSmjRgpnIKgsaDMQvcWACAOL+41ng3rMUcM80kuyZ3aXyyGV2TaPK5HxMw5792zP/GPrIOmhhjcFJnLSbSCxjUdh8rJ7/MDjnI/D4hiniVYNMZ5kW9hjRTGi/qVl+IXsWjz6jXIGTXtDcxr3/rPPaKSSMvMB5jKsqQOg54EpZfWTyVDWDG1g5E31S6rUArJau6qpd1YopNKGY0LAPuBm46JGZ1nbVRLPIlhI5CyWxAMnmdyo2qiqAP0t9cwv9CtDJCHVm084bY0JmhmAe/rViif1D4D87zXSS/Lew6X+hmk06TeeEW4ZTuIRjHJvICt+kBixXg3zyADvPEniyODTosEiziT0KsZsLS8b0JBTmsgumXUaDXgFViDDYg1DbkENhVLFd4qoq4DAVwKrNh0t4tbLFDDpxDcoaXaSwPcWCx97vgCtnbnM5RjLyeuNsdT/AAz6V5Ghjv4pBvb279v/AD65Ls8tPEFUKooAAAfIDtnriN4zUkMYxlUxjGAxjGAxjGBpfEPTfPRkddyMpBH375ANF4H0+mmaY+vZG3lwygMrSEUu7jlRZ7/Q+2dYIzwn0it3AOefLw3dyxutukzmtWONnwmEiLONzItk1Zvudo+/sPpnnovB3UYFGo0rosksfrSwrruG4p6wVsBVJJIo1nWdX0kFeOD7VmpnfVxm9sc6+4NxvV2RfIN0B27Csl/Jj/MPXC89OV9S6zrtOFEun8jYwLHYyrJQTaJDdPtsHv8AqHyGV0ni7bt82GJiCzLtXa+5gQTwNvauAo+Ec509PEcfadHhb/7i2hNg/GtgW5vv2T2zG1fhPQapSUSO3/8AmREKxPIVjt4Nne547AZqef7jGXhvxUI1HWtBOjbkaNgh2jYA/pB2IrJYLMSTbED0gVkf0fhrWTQpNGnmK24gbl3bVYKW8tiCV3WLAPY5L+qfhZ3OlnofpWUV35FyL/hBY+n3AzF6pBqFgeHXaaYQlIBu0oEhVYlYhHBPw+veSSKY3zdZ1nkxvTncL8xA9TA6SeXIrIymmVhtIPyIPb/+5Yze3cDOoxdS0ur1em3SwpDDB5R004tzI21Nr702tVIdwa6T25zI694Y02r1ZjVTDJ5K+seaFWl/KATyzEyBaUkODYPGb2nrztybSxMXpUZ+PUFBJ2llHb7la+u3Lro8H7Ee49iD8iOc6D0vo0emKf00i6mWdXkCG4pGgUq8LQxkEM26Ev6mG5QR72IX4g6VJCQGhmgUsfLDem0/u7jdFTfp5IBALemzZWpw18moAoMffgd7J+Q9yfpnk2pYk+3+1Zb/AIByP98rl8OnCjuOe9D/AJkks37k57KqgDbX7ds1tNsVoLHJ3feiP+D4R9ju++Tb/R2MwRAqzSGHcbO12ZipUBZFUFF3EFgxUKpPHfImrgOpcblBG5e1i+RdcX2usnknjxXCpsZC7ASPS2q8KStfEaAPZQCOxvM0n8sXq+jbS6WLZIpDM4iVo4y6Dcx8wG2sFTVG19djkAjB63GkekjdlqaWIVVGhSLY4uMbFAChiOQQFK56eL+prqJh5f8AZxoFTkkdgWq+e/H7ZZDrotVIserSRntVR4aGxaoKIgKPJLEgE89sjHtzw8/BGhDM3mwBvy2aFWhZkkL/ABMTsIPC92P2sism7aeRGDnQxRyRAAsZt4Nrf5TKLTjaKO0UxPsBmB1Pq8CwGOigJ8lU8wFfRt8sHa1xMTfJ+GufYZb0Qq026KecjYAA0m/0AgOwDghgWDoLsWWIsAZK6ThTpYaWeSIaaSKGbc5aiCXO1LZ72rtJ9j+gHvea9ug6DW6lYtNMA0Maq6bVUzFf0qAFAJXjcAe185vtfoxQ2uy/mRlQrSx/rRf7NX2v8VNylqWzA1XRJtL/AKzDAj6jepaUSmQEBSt+W5DoxJHpUkWT34wa+0Y0/hZn1OwK4h37Iyx3AEDcy7qH+KhXbnnOr+D/AAfHpmDgktXyAH7Zifhuv9TozLIqqN5WLbztVKpgW5u+DZPw/XJp05t0asfcWPbj9Jr2sUczvdYnjm93/jKxjGadTGMYDGMYDGMYDGMYDGMYDLGjBy/GBhz6BW7gZotb4QiJLIDG3PqjJjPIIPw9+Cf5yU4yXGXtZbENbSa2I+mRZl91lFEgkbhvX5hdvIPGWp4jZP8A4nTyIR3ZB5iE/EaK8jc1CiKoDnJkUGeEujU+2cr4Z8NzP7RbUaDQa4G1hmbsSPS92wFladdzlm+wzT6j8PtqlNHq9RChDARltyU42/SrAdieSARVZKNf4WhkNlBu9mHDD7MORmvbo2qhB8idiv8AclHmL2UcHhh6VrvxZyeuePR/TUZi0uv0s66h9Lp5yqCPzYS4fydppVjvarBVBsJ2oe5zW9E6zp9Pp5NPG8sUxn3udWx07epaJV0jk2sPT8QF2T9MnA63Oh/1nTEj3aE7rBJLehqPYItc8XznsOp6PUjZIY3JHKSrtY3tLABwD6mKLX+HjL+SztPx/SH+JIdAyzyJANR5SwktC5VnkkJC2YvSBsj3E7e8nFG8jfiDo8f9RHpdOuxooDJqGclmViPMZHMandsUoo2rZLdsn+p/D7Ti20jzaWQ8boXYAntRBPAZz2sCk9sjuo8E9QgleaCVNQ7OrsSTHI5WQMoNmqZls+rsn7Z0nkjncL2hWo6JOu78suFCsWQFlKsu5COLorzyOPes1xr2yUakBVdNamphWdiSZo/MSKRiCsqTfGT5aBNoHPuayus1cDxuJnLhPRFKzJM7NJtLNtQjy40WIgLZ2mT37ZuVmzlGHnY9uPr3s/TJr4e8PCGUu2pVXRGKEUsglqgHjlHw8sL7/wCzzWl6j4cZCPKZGMYIYlwrtIiiSYxKaNIrAH3tW+2SzohdtGrSzeazkmt0cgUsxWNaYEkkbgQb5a64vFZmM2gPU+mToT5sbMWJ5T1MSdxVmXuAfSSeR6wLuwJJ0nwZ1BIvN0DxpJSiaGTlmNbuRRKbd22uOVP0zb6LqiRJNq41A9P+q3EscTIpHLSJSAE7jTMDxwMxPD/4mRzSIJ4WJLgEob5JA7NVckdj75nLKx2xxl5a2GPqEurVtYhiTTAGZYd91b2wUn1MQD78KbsXmf468VXEq6MsyPvWRyrLRK0E/wBoXu79x9MkHVJRHq3TzVBY29ymNm9IsqX3BuFCUSAPLI/USIR4j14kk8tFASJiBQClm4BJ2mjyGo89798a3d1jLyessbz8NeszFItFEW2szlydpURtZbZxamyffO1ItCh7ZzP8IOl/2k5H+BOK+rf9M6diRnx22bpjGMroYxjAYxjAYxjAYxmN1HUGONnAvaCcLJbdRk4yH6LxJJ5u1wCGPAHFZKRqeZARQjqz8+LzMyldPJ4c8LqvfGYSdTQ1W7k12HHq2iyD/e44xFr7qxXBJ57fL+RmpdsZY3Htm4zFbWrV8+1/QFq/6H+M8m1RBPNgC6rntdH+QcJIz8YxhDKEZXGB5PAD3Ga3X9AilFOit9wDm3xjRtEW8MvFzpppIq7C96/qr0vYobjx9c8zrdZF/aRJMo94zsYcKoIVrHC7uL7t7ZMssaMHOd8cb96ii+JNM42T3DusFZl2ryDYs+nhFrv3bMPqngbQaobvLEZ5O+AhCL9T8C1ahtUWP1HJXqulRuKZQfuM0M3g9FO6Bnhb5xsVHcHlfhItRwR7Zn0ynS7xvaGdR/DTUIrHT6nzDsddsoo7WBM21xYJZm29he485gwnVaCJ01UMkm1SIjsSSHjijIBa8tVn7Vk8rXw+8eoUVw48tjW4/EvHxEE8fpGekfiZV4nilhIr1Mu9CRW22S69TM1mvhx75TtPxy9OV6XrcErIkpWJDIpYuJBQA4t0kKt2Ck7VsMeMz+r/AIh6eOcwGM+UjExyxMriQE/GV4rt7E9v2zoc/Q9BrASI4ZCRQZKDc2qWUons7c/L6ZE+r/hDC/OnkK32WQAiifTTLVekEmwT2x742apJljdxXqL6PUaMasASLyHLBkcyAb6BIBAJ9J+ZkJHJvIRodaqzs0UaFW3KiSW+2zwf9oV/mcyuvifRgaTUOlMokAXaQQTwSwUGyYx8XPpGZPgLpvn62MHlVO9jwRQ9r/8AO+dONPN5Lfbcmq7P4T6d5GljSudtt9zyf/Ppm4y1Bxl2adZNTRjGMKYxjAYxjAYxjAZZLGGBDCwe4OA2XA4Gni8OxCTfX2FnjNlJpEYklQSRR+oquf2z3xk1G75Mrd28vFdIg7KO4P7g7r/nn75X+nX+6P8AzjPXGVm23t5iFfkPb/Ikj/Mk5T+nX5DtX7Z64wgMYxgMYxgMYxgMYxgMYxgWlRnjLpFbuBmRjAj2t8KwOdwXa/syEow79mWj7nMYdL1UX9lPvX+7MN3so4YUQaWvfuclWUrMXx41qZ2OZ9f8FDVzPNqFIkeuUJpQAAoF/QfL55IfBfhqPSKRGtfMnufnZ/j+MlWwZULnPHw6y3u/prLybmtKjGMZ3czGMYDGMYDKE5U5YTgLxluMCuMpjAuGXDGMCuMYwGMYwGMYwGMYwGMYwGMYwGMYwGMYwGMYwGMYwGMYwGMYwGMYwLWyzGMBjGM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114726"/>
              </p:ext>
            </p:extLst>
          </p:nvPr>
        </p:nvGraphicFramePr>
        <p:xfrm>
          <a:off x="460375" y="1600203"/>
          <a:ext cx="8144073" cy="3853447"/>
        </p:xfrm>
        <a:graphic>
          <a:graphicData uri="http://schemas.openxmlformats.org/drawingml/2006/table">
            <a:tbl>
              <a:tblPr/>
              <a:tblGrid>
                <a:gridCol w="3649419"/>
                <a:gridCol w="1193270"/>
                <a:gridCol w="1024224"/>
                <a:gridCol w="1093833"/>
                <a:gridCol w="1183327"/>
              </a:tblGrid>
              <a:tr h="1293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dirty="0" smtClean="0">
                          <a:solidFill>
                            <a:srgbClr val="FFFFFF"/>
                          </a:solidFill>
                          <a:effectLst/>
                        </a:rPr>
                        <a:t>РАССЧЕТ ОКУПАЕМОСТИ ПРОЕКТА</a:t>
                      </a:r>
                      <a:endParaRPr lang="ru-RU" sz="14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3470" marR="1347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2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3470" marR="1347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</a:rPr>
                        <a:t>2014</a:t>
                      </a:r>
                    </a:p>
                  </a:txBody>
                  <a:tcPr marL="13470" marR="1347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</a:rPr>
                        <a:t>2015</a:t>
                      </a:r>
                    </a:p>
                  </a:txBody>
                  <a:tcPr marL="13470" marR="1347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</a:rPr>
                        <a:t>2016</a:t>
                      </a:r>
                    </a:p>
                  </a:txBody>
                  <a:tcPr marL="13470" marR="1347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103269">
                <a:tc>
                  <a:txBody>
                    <a:bodyPr/>
                    <a:lstStyle/>
                    <a:p>
                      <a:pPr algn="l" rtl="0" fontAlgn="b"/>
                      <a:endParaRPr lang="ru-RU" sz="3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470" marR="1347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3470" marR="1347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3470" marR="1347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3470" marR="1347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3470" marR="1347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0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Выручка</a:t>
                      </a: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1 522 416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866 927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872 079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EBITDA</a:t>
                      </a: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323 774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461 897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438 583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Амортизация</a:t>
                      </a: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(74 950)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(74 950)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(74 950)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EBIT x (1 - Налог на прибыль)</a:t>
                      </a: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199 059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309 557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290 906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Капитальные затраты</a:t>
                      </a: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(749 500)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(60 685)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(61 046)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Денежный поток</a:t>
                      </a: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(475 491)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323 823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304 811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0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Период дисконтирования</a:t>
                      </a: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0.00 </a:t>
                      </a: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1.00 </a:t>
                      </a: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2.00 </a:t>
                      </a: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0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Фактор дисконтирования</a:t>
                      </a: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15.00%</a:t>
                      </a: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1.00 </a:t>
                      </a: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0.87 </a:t>
                      </a: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0.76 </a:t>
                      </a: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05">
                <a:tc>
                  <a:txBody>
                    <a:bodyPr/>
                    <a:lstStyle/>
                    <a:p>
                      <a:pPr algn="l" rtl="0" fontAlgn="t"/>
                      <a:endParaRPr lang="ru-RU" sz="3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0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Дисконтированный денежный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</a:rPr>
                        <a:t>поток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(475 491)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281 585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230 481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0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Недисконтированный денежный поток</a:t>
                      </a: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(475 491)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323 823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304 811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07">
                <a:tc>
                  <a:txBody>
                    <a:bodyPr/>
                    <a:lstStyle/>
                    <a:p>
                      <a:pPr algn="l" rtl="0" fontAlgn="t"/>
                      <a:endParaRPr lang="ru-RU" sz="3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313">
                <a:tc>
                  <a:txBody>
                    <a:bodyPr/>
                    <a:lstStyle/>
                    <a:p>
                      <a:pPr algn="l" rtl="0" fontAlgn="t"/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2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Срок окупаемости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/>
                        </a:rPr>
                        <a:t>недисконтированный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</a:rPr>
                        <a:t>(11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лет</a:t>
                      </a: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5862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Срок окупаемости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</a:rPr>
                        <a:t>дисконтированный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-(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года</a:t>
                      </a: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3470" marR="1347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7641360" y="332640"/>
            <a:ext cx="1105920" cy="57456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936454" y="5194183"/>
            <a:ext cx="792088" cy="2635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54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:\NAG\SNR\Презентация\лого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3462"/>
            <a:ext cx="91471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89977" y="260648"/>
            <a:ext cx="8329910" cy="10088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500" b="1" dirty="0" smtClean="0">
                <a:solidFill>
                  <a:schemeClr val="tx2"/>
                </a:solidFill>
                <a:latin typeface="Century Gothic" pitchFamily="34" charset="0"/>
              </a:rPr>
              <a:t>Экономика проекта. </a:t>
            </a:r>
            <a:r>
              <a:rPr lang="en-US" sz="2500" b="1" dirty="0" smtClean="0">
                <a:solidFill>
                  <a:schemeClr val="tx2"/>
                </a:solidFill>
                <a:latin typeface="Century Gothic" pitchFamily="34" charset="0"/>
              </a:rPr>
              <a:t>Cash Flow</a:t>
            </a:r>
            <a:endParaRPr lang="ru-RU" sz="25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" name="AutoShape 4" descr="data:image/jpeg;base64,/9j/4AAQSkZJRgABAQAAAQABAAD/2wCEAAkGBxQTERUUERQUFBQUFBgYFBgWGBYVGRcYHhwWHhUYFRcYHighGBwlHRYYITIhJSksLjIuGCAzODMsNygtLysBCgoKDg0OGxAQGy8kHSQsLCwsLCwsLCwsLCwtLCwsLCwsLCwsLCwsLCw1LCwsLCw0LCwsLCwsLCwsLCwsLCwsLP/AABEIAMIBAwMBIgACEQEDEQH/xAAcAAEAAQUBAQAAAAAAAAAAAAAABgECBAUHAwj/xABCEAACAgEDAgQEBQEECQEJAAABAgMRAAQSIQUxBhMiQTJRYXEHI0KBkRQzUmKhFiRygpKxwdHwUxUXNENUY3Oi4f/EABgBAQEBAQEAAAAAAAAAAAAAAAABAgME/8QAJREBAQACAgICAgEFAAAAAAAAAAECESExAxJBURNxYSIywfDx/9oADAMBAAIRAxEAPwDt2MYwGXDKDLsBjGMBjGMChy3L8w9X1CKIqJJFQte3cauvvhLZO2TjKI4ItSCPmDY/nK4UxjGAxjGAxjK4FMYxgMYxgMYxgMYxgMYxgMYxgMYxgUxlcpgVxjGBUZdlBlcBjGMBjGMChOcW6pql6hrpZXA8iJxFE7cqAt+awU8FqtwD9OCLzovj7rJ0+lIjNTTnyou/BPxOa7BVtifas5nqNRBNpX/piqoQ21UVUQMGUnd5pDBW3IjDcxPm8cWMa25Z9xm6fp7/ANaYenaggJEHc7miLM3wRAPuBavVwoHNcXebjReJtfGxVtmo23uBjcOAGZSfydwI3KQG7Gj2yNahzp9ZpgYHhtEDoK8p1cGvMVDQZLY2/tbEds3Gn64yo5poC21JVZIlSOKmAVXUhoyAABuumccAEZLwk8c+OP1wkuk/EGHaDqI3hBr1cSR89vWvHPtki6f1rTz/ANjNG/0DC/8AhPOcT6rodRqzptNpyjHUXM1DbGr7e2+txVVUXuvmu3Ayb6rwdDFHFF/RCQRooaZCUkc/qbdGQbu/ivM3LUl7bxme9S8fz/v+HRMZzCHqLaLWSRLqNU8ChUXfUuySi8jci/LRByeez/LNxqfHqQRb5iknrC7IztkF0RuRuxCnnsPSc1Ltfb7icYyK9J/EHQz1U3lsf0yjYf57f55JoplYblYMPmpBH8jKTKXqvTGaVfESmXyxDORdbwq7e9E7d2/bfvtr3zcg5JlL03ZZ2rlMrjKimMYwGMYwGMYwGMYwGMZWsCmUy+spgUyoymXDArjGMBjGMBlCcrmo8R6qo/KClmmtdqkgla9VEc9vlzVkdsDmHjHqA1GqM25ikRAhrsAObo/M2f4GYckKSwyb13eZVtzujIYsWiAIW/Ux5FWcjsXiODc6PuVVkYR2N/5YY+Xu2kkNtAsj3GbXTdV8wLFpwblYIJD8IZj6mo96G5u/tmvhNNxptLEmnM+mebVI3khvMNvIw+St6ki2MQQV7M3IoHN71vUadHLa14XUhCEF7aHIZEJbkk3zxwvHGafw7BJPrIvKZkhjgCxsu0l1iAWHzL5CkEv87nrkA5I3/DrSyRlZEos+8sjMHvmwX9wb7duBnPPfUXCSbtPAPT4lM2tTzGWQ7IVb1EAnc2z5b2KmuACCOwvJXp9aRv8ANIsMaC+yhVJ/YEkbjQ49s8en9LbT6eKGFrESBSSBbni2PsP1GvrXGess6gHzIytkMaHB7eoni64PPy7cZqDG1UMWp2CbTo4O4EOFZ1HH7rYKkj5GjyQDoepfhjpWUCB5INpYqL8xAWq6VuQOOAGAFnjnJD5EXBRxus/ESQRTWGHysliT7857pEUNBnKheSPUS9mwV5CgcUAPevbKOU9T/CzVIHaExTMWTyx8FC/UWDGvb5tfPHPGXqI5fPKQx6qGdBuBCiFZQNhcOxFS3T1XueeMmmq6jMdSkMUjCXYWdTGjxqLO0yNYIYir2ki+w5z2PiQRh/6jyiIrErRNYVv0IEb1Fj/A554OLNs3GXtyXX+NEp28gf1CNZcOV9W+xXBavpu7WBnUV8aRx8TRyBVj3M6DeigKCxYd1Heu/Cn5HMqTwzo9QPN8gI7lZCyjy3DAhlLAdmursffIh138KXem0+qYlUVAs9kkAV6pV5NmyfT3Y5y8fj9dt+XK5dOiwdTiagHAJ7K1ox7dlaj7j+cy85f0noethXy5oQqxIBG8DO4k7BgyUw3FR8TJ3r9vXT+KhFIyMXQIQoYMi7mYtQMR9IYIjMRQ5WgORu6MS10vGQPWfiJFABvbzSVDBRHJG+0mu5G0H6Hb2P0vbdJ8c6SdA+5owf8A1FodwO4sDlgLNcnB7T5SfKZ4w6tHXcjq6/NSG/5ZHOk+KpJZ/LaOBVokhZ90qAAn1IUAaux2k19ffOWeOPbeONym4lOMYzSGMYwKgZdjGAxjGBaBl2UGVwGMYwGMYwKE5z8dYOqbUysiNpY5NsbMpNhFIkfdfC2Woij8XOb3x11ZoNKwiozzflwiwLYg2eeOBZzls8emMKwSjUaR9mwlrAlBPqZuNvIPcdz8ryWb4Z3rKb6YX+hcGuik1hmk028uy8eauxSeX3NuvjvuPYZG9Loo9NqpBJIpqEhR62JDAFgrIoCkpa2W48wNZqsnfiSOVdB5en1MLaVVVUIXa6hV4UMB6hvCjdfcj5nNF+HPQDq9cpk9UcX5khPNgH0gn33NX7A4m52uVnHq6z+H3RTptGvmf20xMst+zPyF+lCuPneSeMc5YzZ6owHFi/l783/2P8YVfjGRPqHXpY4jIvxzP+SjC6B4jG3g3tUyFbvvWUSWXSI1Wo47Vx8vl/sj+Bni2hIoo5FbeOACFPAO0fKx+/vxWkTxeF8zzY+ItisyG9ztQIRT3AJN82KN/PN6vUo7ALBWIsBuDQokn29xgWR+apo0445oC+1+/pr1H39s02t6DpZPQY3RVLkBdwXc1r5jD3PFg/4f2yTKbFjkZSSMN8QB+4y7Gu6B06OCIRoVZlFMwUKzfIvXc0RzmzzEfp6Hta9uQTfFkf5m/wBhmTEtCib+uQJZAqlmNBQST8gOSci79Qg1UQbWQQNDICUsiZqBsBo9tqffi696yRdQ0azRtG97XFNRoke4v69v3zWdb6IZGSSEIHQVTClYBkZbIB7FBxXYntwRRHZPA3T9UL0zPEVVRSk0qiwvokFgd+1A85qYvw3n0zRtFKJkWRpJVH5TSfD5ShTwa5PqevkObybyRTR6aVxHEuo2sQYhZPayAR8VD4bNkDKrPDDp31MbSTBUJJMjuWPyIY0rXx2Fc9sCAJ0zUnfN5U0M0CUqtahgu0k7lYrIeW219AewrQ9I8WTSvArQpuEyopRG3Gh6n2g7aA5IAqu2dn6RPNIN0u1QeNnlyIytxYLOfWPqFF5reoaXQTemRFpiw3BXRGJ4ceYoCt3o8nvWcc/F7XbWGXrOGs/94iJZ1ERVfMCBo2WSyb/QOQQQQfqPkQTIuneI9NMoZJQA3beDHf23gX+2RRPwyji1I1EE7l1LOqygMDIbollogAm+xNgZtOtdOKoxaGXUI+/zI0IYBatdtkNZYDsO/wAu+b5c8Zl81KwcuXOE/hnqtU2uWJZJUjBJkjLNSqOSpDc+23nnnO7jNJhn7bVxjGGzGMYDGMYDGMYDKMcrkQ/EvxB/S6Ntp/MltEHvz8R/j/nhnLL1m0M/EDqazar8whtMYZI1VSPMayFYoHBRtzFQDzwLBUi80fV9TEsMiqu5UfaoKtH63ILJYbd+WsaqKIoKoN3lkEy+WJI38x4lj3bnI3Mu9iSrtbCg6hWUUBYsjNX1Hp81rGvl0gA2kkOZGI82lK220hEBFggDk85cYkXabroWMxeuMbSFohxuJ4aQdj2APoJIFXnp0k66KN5umSqdoUEIykyc9hFILfb72P1cd80UsLeYsLoySO21VPueOBVi+R/IzD65EGcBGtYhtRhxdclh8ra2/cD2zWoXh1XwT+ImtmlaLVwQh0QuN2/Tu9V6VVtwZu5oAdsmGo8Z6NWC6sHTuwv8wcEfPelgD7kZE+heHmi0aR6uUGVo3aZNRITtXcaUq52hCor783nJ+rdEZ9a8OikE4ZjtCekBdwCqbNHuOBf2znOa6fD6hg1STQt/SzI1r6XVlcA/OxYv9j9jmtm0+pBHmRxagKy7TQ3Cu7CyCD9f8v73A5dA8CqYNSkUpQUBu0xZgBvVJWJDkEgA7lvjgXnv0b8WOo6cgNMs6g1Uyhv4ddrH7knNarO3Zv6LTboQweJjI8qopaQMwQs7uWXcGUBgfqa5vPPqPTW1HmNBJHJ5ixpQIBjhb1NuRqPr59Pf1cZHej/jDp9QBHq9MQWO0halU/7pANWB88lml1vTp3PlyoshYlkegWJsMDHKO/JFgXyeecitXodPqI5I0Akhs75LsAKApCMQaJA8mPcLsRyfPJBp+tSGVlADKGCC+CWFl7I+Xwdvi2/PMiLQTqxqcursWa6sWEAABDKEFOdoC9xz3JxNE8hZVm0qozd/LugHJ3URatXlqzEle60L4wrLHiWHzTG24EGrq1+EsTY9gBz8iQM2sM6tW1gbFj518675HJfCA3lhIW3fEHA5DPum9S+7gKp47KMs6jppYxLIUZyTwE5JRASF47F23Kf/AM1/p4IlWM0fg+OUaYNO7OzEm2+Xa/oCQW+zAe2btWB5Bv7YFcsliVlKsAVYEMCLBB7gjL8YHhpdKI02AsVHA3MWIHy3HmhmlXo0wURjymRYDAjtu3Kh7kxgUzEBR8QB2+11khymUY0kdIEWztABN8gAcXXJuv8APKQsVjslm4ujwR/h55v25vk55azo0Mjb2SpP76Fo3+nrQgnNb4v1jQaRvLY76CRk2zF29Kc9ydxDf7hyW6gj/wCFnSmDanVTUZJpnWxyDTkuVPupbt9s6Nms8O9OEGnjiH6EAP39z/N5s8kZxx1DGMZWjGMYDGMYDGMYFGOc8/E/oPnJ5++vKUAD5We49v1ZN9fqCCiJRdzxfYKOXY17DgfdhnMvxX63JGyadXUkoXdVFBeaSzZLHhjX2zNvOnLzf2VBdB1GSIHaaFkkEWLHAY/PaRYBsAgGs3HShNJAZkh3gmTb+ZyWBDFnVyFfcwokcgIKAoZsNZ1SXT6bTR6fTGaJ6EoZTZuqIdbRBzZDH4m9s23V0j8ljEDpkaAyOELhY27lFjQhWYVZNA268ntm5THH1naMdT10hghAl08ZJ8uXYLcbuDfLEbAps2DbGvY5gnw9CCrQaiQkW6NsR1BUK207WHqF/L2NgVmhIQQtG6srOyFZF22ij4gCQTXbtRNG/apJp49PtKxbJo/MdmjmjO8hWfywpRvNRypKhmJFVdGy1q46rW67xK2okR9fGmqMXAbmFyAbHqQV8/03zm88LeDG1GsM1iGNDvpFJourVEpYbZFAIBYE2D3BPGN1Hw/CkaykSLa2I2ooSACwQhiwAv4XN8j61iaDqU8lQwIoAHoCDaVO9SXZlosaG37HM2Y48x18WGfk/TVeLunvHL/SmV2hRi8YZQtLyoYiv7q2DfYg8Xke/wDZjOTsQuSQFVQWP8D9v5zoo0X9VMTqz+bJGWVkBpto+C/tt+fAf3U5tunwLAYoFUxtIGZB8UjBV8zZKaWmN1ypUG/YAZr24Yy8dmWnLuhdBL+Y0kc/5fw+WslCQEeiQojFb+Qo8H9s7Sap0kZNTqFjVk3RGVDOr2xFM8TEjseWvtyBnTFiX+nYbo1U7iikq25qHmCUrSs+9asHuVNj3wZ2ScLGv5hRAFKpHFLsIjE4WSU1FYfdYHNUGHcy2NTHLhqOi9c1kIuGQSoP/p5lkUdtu6F+f4GbtvxhkhKiQJJZ5BRonA5+INx7d6AzV9T8LRah1keVnIVtpheNfWLZ4UkICBQzimPPLd+K0cujijmWTVhJYtw8oHfMQLO1PM3jzVIos5VgKpRzWNRN/brnTPxa6dIQryGEn++p2/8AGLA/esmOg6jFMoeGRJFPZkYMP5BrPmfxl01igl06RrCCKWLnZvLhbZqLepSvA2jsD2ORzp8s0BMimSNxtoozRsd1gG1IP7ZdG32DO1Ke/PyF/wCWYkVX2Hz9J2//AKnt2zhXQ/xZ1iIEf8xk+Isu4t9+RR/c9sl/Tfxi0zJeo08qgGtwCv8Ackd1rtxeZask+XSkkI7sLNVuG33/AO3t9MvOpqtykX8uQPvWanpXiHSagDyZ1tlFIxpq+iPyf4zaeSQOO3PwHbz9jxhHukoPYg/+fLLswJYl/UAOfcbT97H3zOQcCv8AvgVJyHdTBn6lBp73LDepl47fphW/uXPPzyVa6UrGxUAsFJUHgEgcX8hdZGPw60Q2SancXM5UB2G0usahd5FDbuYO1UPi7ZL3pnL4iZKMrjGVoxjGAxjGAxjGAyhyuRrx/wBd/pNG7A/mP6I/ue5/Yf8ATCZZes3UM63+IRj1s5i9QjURxjaGViCS5Y2CoJrt8h8hkMZdRr9TLKql5G3SMAQAqLQ4s9lG0fPgZqVHuSSffj/PN71PqEEUCQo8W5hTuE559T059rIX9jwPeTHV28+NufFevgyR5mlMk6I6tuUFYmld6IZvULkO01yeRYv578xSS+rUaeGUSHbGVFsACSHXcoQKAWfg2R8qyBxRpYcU1c+zBq9mB4I+mSLrS6p4UkLKEKANErhAtNakhm5NkGgSVsWFFZqut3J1tjdY8NCOVZYwZlM7BNOo3MyoAXJbmwCNh47AcmwcxeoRyM7SshFliwIAKMBZVygoNS9zRJU2LzOfqM+iqYSJMBH5QWUSLIgsMVUMOF3UeCQQv0vNhqNX5OlZp4tRG7K+6yskEshGz5MAB6FAagAOLNXTHUa/qfTYoQAZZLkUIu47kP8A6jxgni/TxwCCnJ5zCg6W+nkEsgcQHdtkFVR4XzFUki7X02D6hRz11XSdXrkOrKpRsAA7BSDsgJPBN+/z9hmsGpkj3wyG6amUmwGB96JBo5mzbp4vNcLZrtKYhGibtwRXRjHVqpJCipCtORZZgTtIsi7vPDX+J0VgURULKrSqPUwk3HeVYd29vWxvapHByJSTuePMNUQAO1E2QfmLF/fKRQM59Is/sD/nmvTg/Jlct6b3UdfjMfoTymcNuWPhRdcWRQWgCVVeeeQScyNB14uJFl08L7on/plZOASWMoiLX6m3SUBwWAFc5FnSiQeCDRwHNggkFeVIJBU3YI+XPOPxxr8l1pOelzK0fmPIxD7W3bVHlkFggjMh/Mew6gRooG4mrrPTW6OOZdiJtEkh5AeMBk3by/uxs8BiBYTkngx3wbr0jd1dGZqMkYQWzECpFocsdgsfLbfesmxIDFXvlVYbUdmjssVlmd0CQbWZwFokervtG2dM2+13XPerdPECxtuVk38MinbzZqNyfWPcsOPUPmMv8NeFp9UHeCNdm4XJIeOL3UBZJo+y5MerztFBPNHGRKNod0j/AEhgpjWSXcyhR6uFHzAWw2aDw74ofTxBFH9KHvbK4lkQguD6Qwatu5jfN7j2NA2W6YskqPdb8ONpaD0ySESRv5bhSDY2kmiHBB4P3+2nh6c8zeWqszPKCFWgWFUQCSQpqzZ4GdB8YallZFhlM08jPE7Ssjtz6RshJYRA7nW/r2BCnMXovTjC8scEbTTQgl5o4jKY9yELt206USboPe3iubfB1eGodFPq/O00IO1TqI2kVFVmUr5sSgBgQQdwJse2XS+NNXomTydQdjAVtk86Mgd6Eg9J7cAZu4OqqqRoqlpFAHk1JGfNZrjQgkF1VVIYn4mq73ZDuvdJKysphMO2hXl+WxAAG4pQI3Vf75JN1bXS/DX4xs4I1CQGv8flMR8wGsOfoKycdH8a6PUKGVnj9+QQBz+pltRz8znBn6dqdJEikwPCxZlBEMqOSAHO5fV2Ve/bj55JvDcOpgjE0cLacOA35UigMpNKzRzUCvv6W7c5LPomUdU8Z9SDaVk07q7zkQJtYH1SDnkdqQuf4ySdL0awwpGnwogUfYCs534Bn/rJY5N5kWEPI77DFvnkNfAe21ERQfofnnThkhObtXGMZWjGMYDGMYDGMYFCc4p4+8TeZr6VUkj09oA43IzfqNff/lnTfHHVzpdFLKvxbaX6E8X+1/8ALPn2Fr5sE9z72cnF4cPNllLNPar/AOo9soYxz6VNiiGVXBFg1TAjuAf2y66Kg0NzAM1EhRYBbaOWoc0O9ZuvDvSItQGDv5jeYdoR/KKxJdsVYbRv7eo2pKHtuzTnhjby0UXhuWVDJpYDuBA9EhALfWOSy4FdlYDkCvbN23UpJ0hGriKwq26ZkB2SBLAVlj/s6IYUTtHcBRm+j0rwQbYinETsjNenclmUxnc+6ORmRbA9isi5TqHURGBFOkkG1lUFowwVUVWTYVI81d5tt3BDkBR7XbtJdc1dqJ4zDBMW31I0zIzo9kKSSska2ViZaApQe3vkd8RdbhmhEcAI8yTfIGCqyhQKvaALJs2Ce3PJyzrWrViUi8tloAyRo0RkHxEOhY/qNn5lQfvpdQdq1Q+uSM5eSb1E3n6npotN/qkrMqrZRpGNsAyi4nUhAzkMVRhwCaIyIMYDAA4kXVbyXZj6Shoq7bjx3HYGwCfcVrlIoEgH5jnn7188yut9QfUymRgqkgAKthFAFUoPYXZr6nK1vgh019/mQRwKI+fuPf8A7/LMVVF7BRHIrvR4Zbuzx7375haHUijvF8BXqrB/Qyn9q+62e4y/SuzHbuok2Ceef3yusq7qCFW3oaDgHggEEgHkCq+fYZlaLVog3SBDIQdtqCPo0q1/FcnufbL1AKtGTSm2G72YA2Lu+Go1RsX981OogZWIcUe/3v3xOVGmdZBIjgOGDBlFUQeOKA/btmf1LxBLKtAQqocsgRFpD39Iqhzbbq3WWN8nNUTl/SiGmj43p5qhqoBqILLuPBO3278/XLY55JpoOkq8CpqXk8x7ZvMaZG8yTascauCyycIpYML5F1WbHpPhVNbKiShjpoogsWyQggLuVi1p6t52EEFeF7C6GFrZZ3J/M8zzGK7kSRSGcGOMTAi0SorVeGYlT8skvhHxHp9OGTVS+U7uNgkXYgi7QhX2hTdE7Ryt7SBtznbZG5jLXjrvAOn0Eb6mGSmjRgpnIKgsaDMQvcWACAOL+41ng3rMUcM80kuyZ3aXyyGV2TaPK5HxMw5792zP/GPrIOmhhjcFJnLSbSCxjUdh8rJ7/MDjnI/D4hiniVYNMZ5kW9hjRTGi/qVl+IXsWjz6jXIGTXtDcxr3/rPPaKSSMvMB5jKsqQOg54EpZfWTyVDWDG1g5E31S6rUArJau6qpd1YopNKGY0LAPuBm46JGZ1nbVRLPIlhI5CyWxAMnmdyo2qiqAP0t9cwv9CtDJCHVm084bY0JmhmAe/rViif1D4D87zXSS/Lew6X+hmk06TeeEW4ZTuIRjHJvICt+kBixXg3zyADvPEniyODTosEiziT0KsZsLS8b0JBTmsgumXUaDXgFViDDYg1DbkENhVLFd4qoq4DAVwKrNh0t4tbLFDDpxDcoaXaSwPcWCx97vgCtnbnM5RjLyeuNsdT/AAz6V5Ghjv4pBvb279v/AD65Ls8tPEFUKooAAAfIDtnriN4zUkMYxlUxjGAxjGAxjGBpfEPTfPRkddyMpBH375ANF4H0+mmaY+vZG3lwygMrSEUu7jlRZ7/Q+2dYIzwn0it3AOefLw3dyxutukzmtWONnwmEiLONzItk1Zvudo+/sPpnnovB3UYFGo0rosksfrSwrruG4p6wVsBVJJIo1nWdX0kFeOD7VmpnfVxm9sc6+4NxvV2RfIN0B27Csl/Jj/MPXC89OV9S6zrtOFEun8jYwLHYyrJQTaJDdPtsHv8AqHyGV0ni7bt82GJiCzLtXa+5gQTwNvauAo+Ec509PEcfadHhb/7i2hNg/GtgW5vv2T2zG1fhPQapSUSO3/8AmREKxPIVjt4Nne547AZqef7jGXhvxUI1HWtBOjbkaNgh2jYA/pB2IrJYLMSTbED0gVkf0fhrWTQpNGnmK24gbl3bVYKW8tiCV3WLAPY5L+qfhZ3OlnofpWUV35FyL/hBY+n3AzF6pBqFgeHXaaYQlIBu0oEhVYlYhHBPw+veSSKY3zdZ1nkxvTncL8xA9TA6SeXIrIymmVhtIPyIPb/+5Yze3cDOoxdS0ur1em3SwpDDB5R004tzI21Nr702tVIdwa6T25zI694Y02r1ZjVTDJ5K+seaFWl/KATyzEyBaUkODYPGb2nrztybSxMXpUZ+PUFBJ2llHb7la+u3Lro8H7Ee49iD8iOc6D0vo0emKf00i6mWdXkCG4pGgUq8LQxkEM26Ev6mG5QR72IX4g6VJCQGhmgUsfLDem0/u7jdFTfp5IBALemzZWpw18moAoMffgd7J+Q9yfpnk2pYk+3+1Zb/AIByP98rl8OnCjuOe9D/AJkks37k57KqgDbX7ds1tNsVoLHJ3feiP+D4R9ju++Tb/R2MwRAqzSGHcbO12ZipUBZFUFF3EFgxUKpPHfImrgOpcblBG5e1i+RdcX2usnknjxXCpsZC7ASPS2q8KStfEaAPZQCOxvM0n8sXq+jbS6WLZIpDM4iVo4y6Dcx8wG2sFTVG19djkAjB63GkekjdlqaWIVVGhSLY4uMbFAChiOQQFK56eL+prqJh5f8AZxoFTkkdgWq+e/H7ZZDrotVIserSRntVR4aGxaoKIgKPJLEgE89sjHtzw8/BGhDM3mwBvy2aFWhZkkL/ABMTsIPC92P2sism7aeRGDnQxRyRAAsZt4Nrf5TKLTjaKO0UxPsBmB1Pq8CwGOigJ8lU8wFfRt8sHa1xMTfJ+GufYZb0Qq026KecjYAA0m/0AgOwDghgWDoLsWWIsAZK6ThTpYaWeSIaaSKGbc5aiCXO1LZ72rtJ9j+gHvea9ug6DW6lYtNMA0Maq6bVUzFf0qAFAJXjcAe185vtfoxQ2uy/mRlQrSx/rRf7NX2v8VNylqWzA1XRJtL/AKzDAj6jepaUSmQEBSt+W5DoxJHpUkWT34wa+0Y0/hZn1OwK4h37Iyx3AEDcy7qH+KhXbnnOr+D/AAfHpmDgktXyAH7Zifhuv9TozLIqqN5WLbztVKpgW5u+DZPw/XJp05t0asfcWPbj9Jr2sUczvdYnjm93/jKxjGadTGMYDGMYDGMYDGMYDGMYDLGjBy/GBhz6BW7gZotb4QiJLIDG3PqjJjPIIPw9+Cf5yU4yXGXtZbENbSa2I+mRZl91lFEgkbhvX5hdvIPGWp4jZP8A4nTyIR3ZB5iE/EaK8jc1CiKoDnJkUGeEujU+2cr4Z8NzP7RbUaDQa4G1hmbsSPS92wFladdzlm+wzT6j8PtqlNHq9RChDARltyU42/SrAdieSARVZKNf4WhkNlBu9mHDD7MORmvbo2qhB8idiv8AclHmL2UcHhh6VrvxZyeuePR/TUZi0uv0s66h9Lp5yqCPzYS4fydppVjvarBVBsJ2oe5zW9E6zp9Pp5NPG8sUxn3udWx07epaJV0jk2sPT8QF2T9MnA63Oh/1nTEj3aE7rBJLehqPYItc8XznsOp6PUjZIY3JHKSrtY3tLABwD6mKLX+HjL+SztPx/SH+JIdAyzyJANR5SwktC5VnkkJC2YvSBsj3E7e8nFG8jfiDo8f9RHpdOuxooDJqGclmViPMZHMandsUoo2rZLdsn+p/D7Ti20jzaWQ8boXYAntRBPAZz2sCk9sjuo8E9QgleaCVNQ7OrsSTHI5WQMoNmqZls+rsn7Z0nkjncL2hWo6JOu78suFCsWQFlKsu5COLorzyOPes1xr2yUakBVdNamphWdiSZo/MSKRiCsqTfGT5aBNoHPuayus1cDxuJnLhPRFKzJM7NJtLNtQjy40WIgLZ2mT37ZuVmzlGHnY9uPr3s/TJr4e8PCGUu2pVXRGKEUsglqgHjlHw8sL7/wCzzWl6j4cZCPKZGMYIYlwrtIiiSYxKaNIrAH3tW+2SzohdtGrSzeazkmt0cgUsxWNaYEkkbgQb5a64vFZmM2gPU+mToT5sbMWJ5T1MSdxVmXuAfSSeR6wLuwJJ0nwZ1BIvN0DxpJSiaGTlmNbuRRKbd22uOVP0zb6LqiRJNq41A9P+q3EscTIpHLSJSAE7jTMDxwMxPD/4mRzSIJ4WJLgEob5JA7NVckdj75nLKx2xxl5a2GPqEurVtYhiTTAGZYd91b2wUn1MQD78KbsXmf468VXEq6MsyPvWRyrLRK0E/wBoXu79x9MkHVJRHq3TzVBY29ymNm9IsqX3BuFCUSAPLI/USIR4j14kk8tFASJiBQClm4BJ2mjyGo89798a3d1jLyessbz8NeszFItFEW2szlydpURtZbZxamyffO1ItCh7ZzP8IOl/2k5H+BOK+rf9M6diRnx22bpjGMroYxjAYxjAYxjAYxmN1HUGONnAvaCcLJbdRk4yH6LxJJ5u1wCGPAHFZKRqeZARQjqz8+LzMyldPJ4c8LqvfGYSdTQ1W7k12HHq2iyD/e44xFr7qxXBJ57fL+RmpdsZY3Htm4zFbWrV8+1/QFq/6H+M8m1RBPNgC6rntdH+QcJIz8YxhDKEZXGB5PAD3Ga3X9AilFOit9wDm3xjRtEW8MvFzpppIq7C96/qr0vYobjx9c8zrdZF/aRJMo94zsYcKoIVrHC7uL7t7ZMssaMHOd8cb96ii+JNM42T3DusFZl2ryDYs+nhFrv3bMPqngbQaobvLEZ5O+AhCL9T8C1ahtUWP1HJXqulRuKZQfuM0M3g9FO6Bnhb5xsVHcHlfhItRwR7Zn0ynS7xvaGdR/DTUIrHT6nzDsddsoo7WBM21xYJZm29he485gwnVaCJ01UMkm1SIjsSSHjijIBa8tVn7Vk8rXw+8eoUVw48tjW4/EvHxEE8fpGekfiZV4nilhIr1Mu9CRW22S69TM1mvhx75TtPxy9OV6XrcErIkpWJDIpYuJBQA4t0kKt2Ck7VsMeMz+r/AIh6eOcwGM+UjExyxMriQE/GV4rt7E9v2zoc/Q9BrASI4ZCRQZKDc2qWUons7c/L6ZE+r/hDC/OnkK32WQAiifTTLVekEmwT2x742apJljdxXqL6PUaMasASLyHLBkcyAb6BIBAJ9J+ZkJHJvIRodaqzs0UaFW3KiSW+2zwf9oV/mcyuvifRgaTUOlMokAXaQQTwSwUGyYx8XPpGZPgLpvn62MHlVO9jwRQ9r/8AO+dONPN5Lfbcmq7P4T6d5GljSudtt9zyf/Ppm4y1Bxl2adZNTRjGMKYxjAYxjAYxjAZZLGGBDCwe4OA2XA4Gni8OxCTfX2FnjNlJpEYklQSRR+oquf2z3xk1G75Mrd28vFdIg7KO4P7g7r/nn75X+nX+6P8AzjPXGVm23t5iFfkPb/Ikj/Mk5T+nX5DtX7Z64wgMYxgMYxgMYxgMYxgMYxgWlRnjLpFbuBmRjAj2t8KwOdwXa/syEow79mWj7nMYdL1UX9lPvX+7MN3so4YUQaWvfuclWUrMXx41qZ2OZ9f8FDVzPNqFIkeuUJpQAAoF/QfL55IfBfhqPSKRGtfMnufnZ/j+MlWwZULnPHw6y3u/prLybmtKjGMZ3czGMYDGMYDKE5U5YTgLxluMCuMpjAuGXDGMCuMYwGMYwGMYwGMYwGMYwGMYwGMYwGMYwGMYwGMYwGMYwGMYwGMYwLWyzGMBjGM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536952"/>
              </p:ext>
            </p:extLst>
          </p:nvPr>
        </p:nvGraphicFramePr>
        <p:xfrm>
          <a:off x="466671" y="1772816"/>
          <a:ext cx="410691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87624" y="1340768"/>
            <a:ext cx="298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100M </a:t>
            </a:r>
            <a:r>
              <a:rPr lang="ru-RU" dirty="0" smtClean="0"/>
              <a:t>доступ 100% охвата</a:t>
            </a:r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536952"/>
              </p:ext>
            </p:extLst>
          </p:nvPr>
        </p:nvGraphicFramePr>
        <p:xfrm>
          <a:off x="4539823" y="4139303"/>
          <a:ext cx="4333084" cy="259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92080" y="3738867"/>
            <a:ext cx="2718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r>
              <a:rPr lang="en-US" dirty="0" smtClean="0"/>
              <a:t>G </a:t>
            </a:r>
            <a:r>
              <a:rPr lang="ru-RU" dirty="0" smtClean="0"/>
              <a:t>доступ 100% охвата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57250" y="2527872"/>
            <a:ext cx="3509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Cash Flow &gt; 0 </a:t>
            </a:r>
            <a:r>
              <a:rPr lang="ru-RU" sz="2000" i="1" dirty="0" smtClean="0">
                <a:solidFill>
                  <a:srgbClr val="FF0000"/>
                </a:solidFill>
              </a:rPr>
              <a:t>после 2015 г.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9977" y="5147900"/>
            <a:ext cx="3509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Cash Flow &gt; 0 </a:t>
            </a:r>
            <a:r>
              <a:rPr lang="ru-RU" sz="2000" i="1" dirty="0" smtClean="0">
                <a:solidFill>
                  <a:srgbClr val="FF0000"/>
                </a:solidFill>
              </a:rPr>
              <a:t>после 201</a:t>
            </a:r>
            <a:r>
              <a:rPr lang="en-US" sz="2000" i="1" dirty="0" smtClean="0">
                <a:solidFill>
                  <a:srgbClr val="FF0000"/>
                </a:solidFill>
              </a:rPr>
              <a:t>6</a:t>
            </a:r>
            <a:r>
              <a:rPr lang="ru-RU" sz="2000" i="1" dirty="0" smtClean="0">
                <a:solidFill>
                  <a:srgbClr val="FF0000"/>
                </a:solidFill>
              </a:rPr>
              <a:t> г.</a:t>
            </a:r>
            <a:endParaRPr lang="ru-RU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6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2"/>
          <p:cNvSpPr/>
          <p:nvPr/>
        </p:nvSpPr>
        <p:spPr>
          <a:xfrm>
            <a:off x="300960" y="404640"/>
            <a:ext cx="5709600" cy="790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en-US" sz="2800" b="1" dirty="0">
                <a:solidFill>
                  <a:srgbClr val="595959"/>
                </a:solidFill>
                <a:latin typeface="Century Gothic"/>
              </a:rPr>
              <a:t>Ethernet FTTH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595959"/>
                </a:solidFill>
                <a:latin typeface="Century Gothic"/>
              </a:rPr>
              <a:t>Выводы</a:t>
            </a:r>
            <a:endParaRPr lang="en-US" sz="2800" b="1" dirty="0">
              <a:solidFill>
                <a:srgbClr val="595959"/>
              </a:solidFill>
              <a:latin typeface="Century Gothic"/>
            </a:endParaRPr>
          </a:p>
        </p:txBody>
      </p:sp>
      <p:pic>
        <p:nvPicPr>
          <p:cNvPr id="88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3240" y="1185840"/>
            <a:ext cx="9145800" cy="287640"/>
          </a:xfrm>
          <a:prstGeom prst="rect">
            <a:avLst/>
          </a:prstGeom>
        </p:spPr>
      </p:pic>
      <p:pic>
        <p:nvPicPr>
          <p:cNvPr id="89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7641360" y="332640"/>
            <a:ext cx="1105920" cy="574560"/>
          </a:xfrm>
          <a:prstGeom prst="rect">
            <a:avLst/>
          </a:prstGeom>
        </p:spPr>
      </p:pic>
      <p:sp>
        <p:nvSpPr>
          <p:cNvPr id="90" name="CustomShape 3"/>
          <p:cNvSpPr/>
          <p:nvPr/>
        </p:nvSpPr>
        <p:spPr>
          <a:xfrm>
            <a:off x="656640" y="1923120"/>
            <a:ext cx="7947808" cy="3954152"/>
          </a:xfrm>
          <a:prstGeom prst="rect">
            <a:avLst/>
          </a:prstGeom>
        </p:spPr>
        <p:txBody>
          <a:bodyPr wrap="square" lIns="90000" tIns="45000" rIns="90000" bIns="45000"/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Arial"/>
                <a:ea typeface="Droid Sans Fallback"/>
              </a:rPr>
              <a:t>Доля активного оборудования в 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Droid Sans Fallback"/>
              </a:rPr>
              <a:t>CAPEX </a:t>
            </a:r>
            <a:r>
              <a:rPr lang="ru-RU" b="1" dirty="0" smtClean="0">
                <a:solidFill>
                  <a:srgbClr val="000000"/>
                </a:solidFill>
                <a:latin typeface="Arial"/>
                <a:ea typeface="Droid Sans Fallback"/>
              </a:rPr>
              <a:t>1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Droid Sans Fallback"/>
              </a:rPr>
              <a:t>4</a:t>
            </a:r>
            <a:r>
              <a:rPr lang="ru-RU" b="1" dirty="0" smtClean="0">
                <a:solidFill>
                  <a:srgbClr val="000000"/>
                </a:solidFill>
                <a:latin typeface="Arial"/>
                <a:ea typeface="Droid Sans Fallback"/>
              </a:rPr>
              <a:t>%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Droid Sans Fallback"/>
              </a:rPr>
              <a:t>~</a:t>
            </a:r>
            <a:r>
              <a:rPr lang="ru-RU" b="1" dirty="0" smtClean="0">
                <a:solidFill>
                  <a:srgbClr val="000000"/>
                </a:solidFill>
                <a:latin typeface="Arial"/>
                <a:ea typeface="Droid Sans Fallback"/>
              </a:rPr>
              <a:t>20%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Droid Sans Fallback"/>
              </a:rPr>
              <a:t>;</a:t>
            </a:r>
            <a:endParaRPr lang="ru-RU" b="1" dirty="0" smtClean="0">
              <a:solidFill>
                <a:srgbClr val="000000"/>
              </a:solidFill>
              <a:latin typeface="Arial"/>
              <a:ea typeface="Droid Sans Fallback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Arial"/>
                <a:ea typeface="Droid Sans Fallback"/>
              </a:rPr>
              <a:t>Решение 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Droid Sans Fallback"/>
              </a:rPr>
              <a:t>Ethernet FTTH </a:t>
            </a:r>
            <a:r>
              <a:rPr lang="ru-RU" b="1" dirty="0" smtClean="0">
                <a:solidFill>
                  <a:srgbClr val="000000"/>
                </a:solidFill>
                <a:latin typeface="Arial"/>
                <a:ea typeface="Droid Sans Fallback"/>
              </a:rPr>
              <a:t>остаются самыми простыми и понятными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Droid Sans Fallback"/>
              </a:rPr>
              <a:t>;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Arial"/>
                <a:ea typeface="Droid Sans Fallback"/>
              </a:rPr>
              <a:t>Низкие капитальные расходы сопровождаются высокими операционными расходами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Droid Sans Fallback"/>
              </a:rPr>
              <a:t>;</a:t>
            </a:r>
            <a:endParaRPr lang="ru-RU" b="1" dirty="0" smtClean="0">
              <a:solidFill>
                <a:srgbClr val="000000"/>
              </a:solidFill>
              <a:latin typeface="Arial"/>
              <a:ea typeface="Droid Sans Fallback"/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Droid Sans Fallback"/>
              </a:rPr>
              <a:t>Ethernet 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Droid Sans Fallback"/>
              </a:rPr>
              <a:t>FTTH </a:t>
            </a:r>
            <a:r>
              <a:rPr lang="ru-RU" b="1" dirty="0" smtClean="0">
                <a:solidFill>
                  <a:srgbClr val="000000"/>
                </a:solidFill>
                <a:latin typeface="Arial"/>
                <a:ea typeface="Droid Sans Fallback"/>
              </a:rPr>
              <a:t>позволяет строить </a:t>
            </a:r>
            <a:r>
              <a:rPr lang="ru-RU" b="1" dirty="0" err="1" smtClean="0">
                <a:solidFill>
                  <a:srgbClr val="000000"/>
                </a:solidFill>
                <a:latin typeface="Arial"/>
                <a:ea typeface="Droid Sans Fallback"/>
              </a:rPr>
              <a:t>мультисервисную</a:t>
            </a:r>
            <a:r>
              <a:rPr lang="ru-RU" b="1" dirty="0" smtClean="0">
                <a:solidFill>
                  <a:srgbClr val="000000"/>
                </a:solidFill>
                <a:latin typeface="Arial"/>
                <a:ea typeface="Droid Sans Fallback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Arial"/>
                <a:ea typeface="Droid Sans Fallback"/>
              </a:rPr>
              <a:t>вендор</a:t>
            </a:r>
            <a:r>
              <a:rPr lang="ru-RU" b="1" dirty="0" smtClean="0">
                <a:solidFill>
                  <a:srgbClr val="000000"/>
                </a:solidFill>
                <a:latin typeface="Arial"/>
                <a:ea typeface="Droid Sans Fallback"/>
              </a:rPr>
              <a:t>-независимую сеть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Droid Sans Fallback"/>
              </a:rPr>
              <a:t>;</a:t>
            </a:r>
            <a:endParaRPr lang="ru-RU" b="1" dirty="0" smtClean="0">
              <a:solidFill>
                <a:srgbClr val="000000"/>
              </a:solidFill>
              <a:latin typeface="Arial"/>
              <a:ea typeface="Droid Sans Fallback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Arial"/>
                <a:ea typeface="Droid Sans Fallback"/>
              </a:rPr>
              <a:t>Все рассмотренные решения 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Droid Sans Fallback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Arial"/>
                <a:ea typeface="Droid Sans Fallback"/>
              </a:rPr>
              <a:t>имеют отрицательный 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Droid Sans Fallback"/>
              </a:rPr>
              <a:t>DPP.</a:t>
            </a:r>
            <a:endParaRPr lang="en-US" b="1" dirty="0" smtClean="0">
              <a:solidFill>
                <a:srgbClr val="000000"/>
              </a:solidFill>
              <a:latin typeface="Arial"/>
              <a:ea typeface="Droid Sans Fallback"/>
            </a:endParaRPr>
          </a:p>
          <a:p>
            <a:pPr marL="342900" indent="-342900">
              <a:buAutoNum type="arabicPeriod"/>
            </a:pPr>
            <a:endParaRPr lang="ru-RU" b="1" dirty="0">
              <a:solidFill>
                <a:srgbClr val="000000"/>
              </a:solidFill>
              <a:latin typeface="Arial"/>
              <a:ea typeface="Droid Sans Fallback"/>
            </a:endParaRPr>
          </a:p>
          <a:p>
            <a:endParaRPr lang="en-US" b="1" dirty="0" smtClean="0">
              <a:solidFill>
                <a:srgbClr val="000000"/>
              </a:solidFill>
              <a:latin typeface="Arial"/>
              <a:ea typeface="Droid Sans Fallback"/>
            </a:endParaRPr>
          </a:p>
        </p:txBody>
      </p:sp>
    </p:spTree>
    <p:extLst>
      <p:ext uri="{BB962C8B-B14F-4D97-AF65-F5344CB8AC3E}">
        <p14:creationId xmlns:p14="http://schemas.microsoft.com/office/powerpoint/2010/main" val="6237299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2"/>
          <p:cNvSpPr/>
          <p:nvPr/>
        </p:nvSpPr>
        <p:spPr>
          <a:xfrm>
            <a:off x="300960" y="404640"/>
            <a:ext cx="5709600" cy="790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en-US" sz="2800" b="1" dirty="0">
                <a:solidFill>
                  <a:srgbClr val="595959"/>
                </a:solidFill>
                <a:latin typeface="Century Gothic"/>
              </a:rPr>
              <a:t>Ethernet FTTH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800" b="1" dirty="0" err="1">
                <a:solidFill>
                  <a:srgbClr val="595959"/>
                </a:solidFill>
                <a:latin typeface="Century Gothic"/>
              </a:rPr>
              <a:t>Единая</a:t>
            </a:r>
            <a:r>
              <a:rPr lang="en-US" sz="2800" b="1" dirty="0">
                <a:solidFill>
                  <a:srgbClr val="595959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595959"/>
                </a:solidFill>
                <a:latin typeface="Century Gothic"/>
              </a:rPr>
              <a:t>сервисная</a:t>
            </a:r>
            <a:r>
              <a:rPr lang="en-US" sz="2800" b="1" dirty="0">
                <a:solidFill>
                  <a:srgbClr val="595959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595959"/>
                </a:solidFill>
                <a:latin typeface="Century Gothic"/>
              </a:rPr>
              <a:t>модель</a:t>
            </a:r>
            <a:r>
              <a:rPr lang="en-US" sz="2800" b="1" dirty="0">
                <a:solidFill>
                  <a:srgbClr val="595959"/>
                </a:solidFill>
                <a:latin typeface="Century Gothic"/>
              </a:rPr>
              <a:t> </a:t>
            </a:r>
            <a:endParaRPr dirty="0"/>
          </a:p>
        </p:txBody>
      </p:sp>
      <p:pic>
        <p:nvPicPr>
          <p:cNvPr id="55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3240" y="1185840"/>
            <a:ext cx="9145800" cy="287640"/>
          </a:xfrm>
          <a:prstGeom prst="rect">
            <a:avLst/>
          </a:prstGeom>
        </p:spPr>
      </p:pic>
      <p:pic>
        <p:nvPicPr>
          <p:cNvPr id="56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7641360" y="332640"/>
            <a:ext cx="1105920" cy="574560"/>
          </a:xfrm>
          <a:prstGeom prst="rect">
            <a:avLst/>
          </a:prstGeom>
        </p:spPr>
      </p:pic>
      <p:sp>
        <p:nvSpPr>
          <p:cNvPr id="58" name="CustomShape 4"/>
          <p:cNvSpPr/>
          <p:nvPr/>
        </p:nvSpPr>
        <p:spPr>
          <a:xfrm>
            <a:off x="457200" y="4114800"/>
            <a:ext cx="27139680" cy="601560"/>
          </a:xfrm>
          <a:prstGeom prst="rect">
            <a:avLst/>
          </a:prstGeom>
        </p:spPr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87" y="2326976"/>
            <a:ext cx="3996920" cy="36026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07" y="2329788"/>
            <a:ext cx="4045433" cy="41955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835796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Internet</a:t>
            </a:r>
            <a:r>
              <a:rPr lang="ru-RU" b="1" dirty="0" smtClean="0">
                <a:solidFill>
                  <a:schemeClr val="bg1"/>
                </a:solidFill>
              </a:rPr>
              <a:t> + </a:t>
            </a:r>
            <a:r>
              <a:rPr lang="en-US" b="1" dirty="0" smtClean="0">
                <a:solidFill>
                  <a:schemeClr val="bg1"/>
                </a:solidFill>
              </a:rPr>
              <a:t>IPTV</a:t>
            </a:r>
            <a:r>
              <a:rPr lang="ru-RU" b="1" dirty="0" smtClean="0">
                <a:solidFill>
                  <a:schemeClr val="bg1"/>
                </a:solidFill>
              </a:rPr>
              <a:t> +</a:t>
            </a:r>
            <a:r>
              <a:rPr lang="en-US" b="1" dirty="0" smtClean="0">
                <a:solidFill>
                  <a:schemeClr val="bg1"/>
                </a:solidFill>
              </a:rPr>
              <a:t> VOIP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0087" y="5917378"/>
            <a:ext cx="3996920" cy="607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CustomShape 4"/>
          <p:cNvSpPr/>
          <p:nvPr/>
        </p:nvSpPr>
        <p:spPr>
          <a:xfrm>
            <a:off x="3491880" y="4925247"/>
            <a:ext cx="3600400" cy="1616018"/>
          </a:xfrm>
          <a:prstGeom prst="rect">
            <a:avLst/>
          </a:prstGeom>
          <a:solidFill>
            <a:schemeClr val="tx2">
              <a:lumMod val="20000"/>
              <a:lumOff val="80000"/>
              <a:alpha val="38000"/>
            </a:schemeClr>
          </a:solidFill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dirty="0" smtClean="0"/>
              <a:t>+ знакомая технология</a:t>
            </a:r>
          </a:p>
          <a:p>
            <a:pPr>
              <a:lnSpc>
                <a:spcPct val="100000"/>
              </a:lnSpc>
            </a:pPr>
            <a:r>
              <a:rPr lang="ru-RU" sz="2000" b="1" dirty="0" smtClean="0"/>
              <a:t>+ масштабируемость</a:t>
            </a:r>
          </a:p>
          <a:p>
            <a:r>
              <a:rPr lang="ru-RU" sz="2000" b="1" dirty="0" smtClean="0"/>
              <a:t>+ расстояние </a:t>
            </a:r>
            <a:r>
              <a:rPr lang="ru-RU" sz="2000" b="1" dirty="0"/>
              <a:t>до </a:t>
            </a:r>
            <a:r>
              <a:rPr lang="ru-RU" sz="2000" b="1" dirty="0" smtClean="0"/>
              <a:t>абонента</a:t>
            </a:r>
            <a:endParaRPr lang="ru-RU" sz="2000" b="1" dirty="0"/>
          </a:p>
          <a:p>
            <a:pPr>
              <a:lnSpc>
                <a:spcPct val="100000"/>
              </a:lnSpc>
            </a:pPr>
            <a:r>
              <a:rPr lang="en-US" sz="2000" b="1" dirty="0" smtClean="0"/>
              <a:t>+</a:t>
            </a:r>
            <a:r>
              <a:rPr lang="ru-RU" sz="2000" b="1" dirty="0" smtClean="0"/>
              <a:t> </a:t>
            </a:r>
            <a:r>
              <a:rPr lang="en-US" sz="2000" b="1" dirty="0" smtClean="0"/>
              <a:t>SLA/QOS</a:t>
            </a:r>
            <a:endParaRPr lang="ru-RU" sz="2000" b="1" dirty="0" smtClean="0"/>
          </a:p>
          <a:p>
            <a:pPr>
              <a:lnSpc>
                <a:spcPct val="100000"/>
              </a:lnSpc>
            </a:pPr>
            <a:r>
              <a:rPr lang="ru-RU" sz="2000" b="1" dirty="0" smtClean="0"/>
              <a:t>+ поддержка </a:t>
            </a:r>
            <a:r>
              <a:rPr lang="en-US" sz="2000" b="1" dirty="0" smtClean="0"/>
              <a:t>Triple Play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3"/>
          <p:cNvSpPr/>
          <p:nvPr/>
        </p:nvSpPr>
        <p:spPr>
          <a:xfrm>
            <a:off x="1619640" y="548640"/>
            <a:ext cx="6983280" cy="4550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dirty="0" err="1">
                <a:solidFill>
                  <a:srgbClr val="595959"/>
                </a:solidFill>
                <a:latin typeface="Century Gothic"/>
              </a:rPr>
              <a:t>Коммутаторы</a:t>
            </a:r>
            <a:r>
              <a:rPr lang="en-US" sz="2400" b="1" dirty="0">
                <a:solidFill>
                  <a:srgbClr val="595959"/>
                </a:solidFill>
                <a:latin typeface="Century Gothic"/>
              </a:rPr>
              <a:t> FTTH</a:t>
            </a:r>
            <a:endParaRPr dirty="0"/>
          </a:p>
        </p:txBody>
      </p:sp>
      <p:pic>
        <p:nvPicPr>
          <p:cNvPr id="80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32480" y="140400"/>
            <a:ext cx="913320" cy="838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6922" y="2967335"/>
            <a:ext cx="7390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Спасибо за внимание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212151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2"/>
          <p:cNvSpPr/>
          <p:nvPr/>
        </p:nvSpPr>
        <p:spPr>
          <a:xfrm>
            <a:off x="300960" y="404640"/>
            <a:ext cx="5709600" cy="790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en-US" sz="2800" b="1" dirty="0">
                <a:solidFill>
                  <a:srgbClr val="595959"/>
                </a:solidFill>
                <a:latin typeface="Century Gothic"/>
              </a:rPr>
              <a:t>Ethernet FTTH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595959"/>
                </a:solidFill>
                <a:latin typeface="Century Gothic"/>
              </a:rPr>
              <a:t>Цель и решения</a:t>
            </a:r>
            <a:endParaRPr dirty="0"/>
          </a:p>
        </p:txBody>
      </p:sp>
      <p:pic>
        <p:nvPicPr>
          <p:cNvPr id="55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3240" y="1185840"/>
            <a:ext cx="9145800" cy="287640"/>
          </a:xfrm>
          <a:prstGeom prst="rect">
            <a:avLst/>
          </a:prstGeom>
        </p:spPr>
      </p:pic>
      <p:pic>
        <p:nvPicPr>
          <p:cNvPr id="56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7641360" y="332640"/>
            <a:ext cx="1105920" cy="574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2087" y="1700808"/>
            <a:ext cx="2515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Строим на продажу</a:t>
            </a:r>
            <a:r>
              <a:rPr lang="en-US" b="1" dirty="0" smtClean="0"/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7947" y="1700808"/>
            <a:ext cx="2838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Строим для заработка</a:t>
            </a:r>
            <a:r>
              <a:rPr lang="en-US" b="1" dirty="0" smtClean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2317522"/>
            <a:ext cx="34390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000" dirty="0"/>
              <a:t>100% документирование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/>
              <a:t>100% охвата</a:t>
            </a:r>
            <a:endParaRPr lang="en-US" sz="20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/>
              <a:t>Triple Play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b="1" dirty="0" smtClean="0"/>
              <a:t>80% </a:t>
            </a:r>
            <a:r>
              <a:rPr lang="ru-RU" sz="2000" b="1" dirty="0" smtClean="0"/>
              <a:t>проникновение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ru-RU" sz="2000" b="1" dirty="0" smtClean="0"/>
              <a:t>100</a:t>
            </a:r>
            <a:r>
              <a:rPr lang="en-US" sz="2000" b="1" dirty="0" smtClean="0"/>
              <a:t>M-</a:t>
            </a:r>
            <a:r>
              <a:rPr lang="ru-RU" sz="2000" b="1" dirty="0" smtClean="0"/>
              <a:t>доступ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ru-RU" sz="2000" b="1" dirty="0" smtClean="0"/>
              <a:t>1</a:t>
            </a:r>
            <a:r>
              <a:rPr lang="en-US" sz="2000" b="1" dirty="0" smtClean="0"/>
              <a:t>G-</a:t>
            </a:r>
            <a:r>
              <a:rPr lang="ru-RU" sz="2000" b="1" dirty="0" smtClean="0"/>
              <a:t>доступ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75314" y="2317522"/>
            <a:ext cx="303781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/>
              <a:t>100% </a:t>
            </a:r>
            <a:r>
              <a:rPr lang="ru-RU" sz="2000" dirty="0" smtClean="0"/>
              <a:t>охвата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b="1" dirty="0" smtClean="0"/>
              <a:t>80% проникновения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ru-RU" sz="2000" b="1" dirty="0" smtClean="0"/>
              <a:t>100</a:t>
            </a:r>
            <a:r>
              <a:rPr lang="en-US" sz="2000" b="1" dirty="0" smtClean="0"/>
              <a:t>M-</a:t>
            </a:r>
            <a:r>
              <a:rPr lang="ru-RU" sz="2000" b="1" dirty="0" smtClean="0"/>
              <a:t>доступ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ru-RU" sz="2000" b="1" dirty="0" smtClean="0"/>
              <a:t>1</a:t>
            </a:r>
            <a:r>
              <a:rPr lang="en-US" sz="2000" b="1" dirty="0" smtClean="0"/>
              <a:t>G-</a:t>
            </a:r>
            <a:r>
              <a:rPr lang="ru-RU" sz="2000" b="1" dirty="0" smtClean="0"/>
              <a:t>доступ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/>
              <a:t>50% охвата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b="1" dirty="0" smtClean="0"/>
              <a:t>20% проникновения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ru-RU" sz="2000" b="1" dirty="0" smtClean="0"/>
              <a:t>100</a:t>
            </a:r>
            <a:r>
              <a:rPr lang="en-US" sz="2000" b="1" dirty="0" smtClean="0"/>
              <a:t>M-</a:t>
            </a:r>
            <a:r>
              <a:rPr lang="ru-RU" sz="2000" b="1" dirty="0" smtClean="0"/>
              <a:t>доступ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2000" b="1" dirty="0" smtClean="0"/>
              <a:t>1G-</a:t>
            </a:r>
            <a:r>
              <a:rPr lang="ru-RU" sz="2000" b="1" dirty="0" smtClean="0"/>
              <a:t>доступ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ru-RU" sz="2000" b="1" dirty="0" smtClean="0"/>
              <a:t>«</a:t>
            </a:r>
            <a:r>
              <a:rPr lang="en-US" sz="2000" b="1" dirty="0" smtClean="0"/>
              <a:t>FTT-</a:t>
            </a:r>
            <a:r>
              <a:rPr lang="ru-RU" sz="2000" b="1" dirty="0" smtClean="0"/>
              <a:t>столб</a:t>
            </a:r>
            <a:r>
              <a:rPr lang="ru-RU" sz="2000" dirty="0" smtClean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25380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2"/>
          <p:cNvSpPr/>
          <p:nvPr/>
        </p:nvSpPr>
        <p:spPr>
          <a:xfrm>
            <a:off x="300960" y="404640"/>
            <a:ext cx="5709600" cy="790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en-US" sz="2800" b="1">
                <a:solidFill>
                  <a:srgbClr val="595959"/>
                </a:solidFill>
                <a:latin typeface="Century Gothic"/>
              </a:rPr>
              <a:t>Ethernet FTTH</a:t>
            </a:r>
            <a:endParaRPr/>
          </a:p>
          <a:p>
            <a:pPr>
              <a:lnSpc>
                <a:spcPct val="100000"/>
              </a:lnSpc>
            </a:pPr>
            <a:r>
              <a:rPr lang="en-US" sz="2800" b="1">
                <a:solidFill>
                  <a:srgbClr val="595959"/>
                </a:solidFill>
                <a:latin typeface="Century Gothic"/>
              </a:rPr>
              <a:t>Архитектурные решения </a:t>
            </a:r>
            <a:endParaRPr/>
          </a:p>
        </p:txBody>
      </p:sp>
      <p:pic>
        <p:nvPicPr>
          <p:cNvPr id="6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3240" y="1185840"/>
            <a:ext cx="9145800" cy="287640"/>
          </a:xfrm>
          <a:prstGeom prst="rect">
            <a:avLst/>
          </a:prstGeom>
        </p:spPr>
      </p:pic>
      <p:pic>
        <p:nvPicPr>
          <p:cNvPr id="64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7641360" y="332640"/>
            <a:ext cx="1105920" cy="574560"/>
          </a:xfrm>
          <a:prstGeom prst="rect">
            <a:avLst/>
          </a:prstGeom>
        </p:spPr>
      </p:pic>
      <p:sp>
        <p:nvSpPr>
          <p:cNvPr id="65" name="CustomShape 3"/>
          <p:cNvSpPr/>
          <p:nvPr/>
        </p:nvSpPr>
        <p:spPr>
          <a:xfrm>
            <a:off x="335520" y="1920240"/>
            <a:ext cx="8624880" cy="4269963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dirty="0"/>
              <a:t>	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619508"/>
            <a:ext cx="3467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Централизованный узел связи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4468" y="1619508"/>
            <a:ext cx="321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Распределенный узел связи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2" y="2073748"/>
            <a:ext cx="7401814" cy="30834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71378" y="3009726"/>
            <a:ext cx="1476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или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3003" y="5337446"/>
            <a:ext cx="2364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проще обслуживать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438844" y="5407646"/>
            <a:ext cx="2969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ыше отказоустойчивость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0789" y="5229200"/>
            <a:ext cx="4441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+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65298" y="5299868"/>
            <a:ext cx="4441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+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40224" y="5770767"/>
            <a:ext cx="2047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э</a:t>
            </a:r>
            <a:r>
              <a:rPr lang="ru-RU" dirty="0" smtClean="0"/>
              <a:t>кономия на ВОК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66678" y="5662989"/>
            <a:ext cx="4441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+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9521" y="5975974"/>
            <a:ext cx="4441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6856" y="5769093"/>
            <a:ext cx="3086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изкая отказоустойчивость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69522" y="5614292"/>
            <a:ext cx="4441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2679" y="6156012"/>
            <a:ext cx="2718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</a:t>
            </a:r>
            <a:r>
              <a:rPr lang="ru-RU" dirty="0" smtClean="0"/>
              <a:t>величение длины ВОК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395419" y="6190203"/>
            <a:ext cx="3368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еобходимо строить два узла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051325" y="6014125"/>
            <a:ext cx="4441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2"/>
          <p:cNvSpPr/>
          <p:nvPr/>
        </p:nvSpPr>
        <p:spPr>
          <a:xfrm>
            <a:off x="300960" y="404640"/>
            <a:ext cx="5709600" cy="790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en-US" sz="2800" b="1" dirty="0">
                <a:solidFill>
                  <a:srgbClr val="595959"/>
                </a:solidFill>
                <a:latin typeface="Century Gothic"/>
              </a:rPr>
              <a:t>Ethernet FTTH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595959"/>
                </a:solidFill>
                <a:latin typeface="Century Gothic"/>
              </a:rPr>
              <a:t>Как разместить узел связи</a:t>
            </a:r>
            <a:r>
              <a:rPr lang="en-US" sz="2800" b="1" dirty="0" smtClean="0">
                <a:solidFill>
                  <a:srgbClr val="595959"/>
                </a:solidFill>
                <a:latin typeface="Century Gothic"/>
              </a:rPr>
              <a:t>?</a:t>
            </a:r>
            <a:endParaRPr dirty="0"/>
          </a:p>
        </p:txBody>
      </p:sp>
      <p:pic>
        <p:nvPicPr>
          <p:cNvPr id="68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3240" y="1185840"/>
            <a:ext cx="9145800" cy="287640"/>
          </a:xfrm>
          <a:prstGeom prst="rect">
            <a:avLst/>
          </a:prstGeom>
        </p:spPr>
      </p:pic>
      <p:pic>
        <p:nvPicPr>
          <p:cNvPr id="69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7641360" y="332640"/>
            <a:ext cx="1105920" cy="5745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960" y="1772816"/>
            <a:ext cx="63980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Требования</a:t>
            </a:r>
            <a:r>
              <a:rPr lang="en-US" dirty="0" smtClean="0"/>
              <a:t> </a:t>
            </a:r>
            <a:r>
              <a:rPr lang="ru-RU" dirty="0" smtClean="0"/>
              <a:t>к помещению</a:t>
            </a:r>
            <a:r>
              <a:rPr lang="en-US" dirty="0" smtClean="0"/>
              <a:t>: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Доступ к оборудованию 24</a:t>
            </a:r>
            <a:r>
              <a:rPr lang="en-US" dirty="0" smtClean="0"/>
              <a:t>x7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Стабильное электропитание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Узел должен находиться как можно ближе к абонентам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Помещение должно отапливаться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500110" y="3527142"/>
            <a:ext cx="1737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/>
              <a:t>Термошкаф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409" y="4086846"/>
            <a:ext cx="3226502" cy="2681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2"/>
          <p:cNvSpPr/>
          <p:nvPr/>
        </p:nvSpPr>
        <p:spPr>
          <a:xfrm>
            <a:off x="300960" y="404640"/>
            <a:ext cx="5709600" cy="790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en-US" sz="2800" b="1" dirty="0">
                <a:solidFill>
                  <a:srgbClr val="595959"/>
                </a:solidFill>
                <a:latin typeface="Century Gothic"/>
              </a:rPr>
              <a:t>Ethernet FTTH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595959"/>
                </a:solidFill>
                <a:latin typeface="Century Gothic"/>
              </a:rPr>
              <a:t>Обеспечение мониторинга</a:t>
            </a:r>
            <a:endParaRPr dirty="0"/>
          </a:p>
        </p:txBody>
      </p:sp>
      <p:pic>
        <p:nvPicPr>
          <p:cNvPr id="8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3240" y="1185840"/>
            <a:ext cx="9145800" cy="287640"/>
          </a:xfrm>
          <a:prstGeom prst="rect">
            <a:avLst/>
          </a:prstGeom>
        </p:spPr>
      </p:pic>
      <p:pic>
        <p:nvPicPr>
          <p:cNvPr id="84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7641360" y="332640"/>
            <a:ext cx="1105920" cy="574560"/>
          </a:xfrm>
          <a:prstGeom prst="rect">
            <a:avLst/>
          </a:prstGeom>
        </p:spPr>
      </p:pic>
      <p:sp>
        <p:nvSpPr>
          <p:cNvPr id="85" name="CustomShape 3"/>
          <p:cNvSpPr/>
          <p:nvPr/>
        </p:nvSpPr>
        <p:spPr>
          <a:xfrm>
            <a:off x="656640" y="1802064"/>
            <a:ext cx="4059376" cy="1986976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dirty="0" smtClean="0">
                <a:solidFill>
                  <a:srgbClr val="000000"/>
                </a:solidFill>
                <a:latin typeface="Arial"/>
                <a:ea typeface="Droid Sans Fallback"/>
              </a:rPr>
              <a:t>Мониторинг активного оборудования</a:t>
            </a:r>
          </a:p>
          <a:p>
            <a:endParaRPr lang="ru-RU" dirty="0" smtClean="0">
              <a:solidFill>
                <a:srgbClr val="000000"/>
              </a:solidFill>
              <a:latin typeface="Arial"/>
              <a:ea typeface="Droid Sans Fallback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Arial"/>
                <a:ea typeface="Droid Sans Fallback"/>
              </a:rPr>
              <a:t>SNMP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Polling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Traps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endParaRPr lang="en-US" b="1" dirty="0" smtClean="0">
              <a:solidFill>
                <a:srgbClr val="000000"/>
              </a:solidFill>
              <a:latin typeface="Arial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Arial"/>
              </a:rPr>
              <a:t>RMON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24128" y="5085184"/>
            <a:ext cx="30894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Мониторинг ящика</a:t>
            </a:r>
          </a:p>
          <a:p>
            <a:r>
              <a:rPr lang="en-US" b="1" dirty="0" smtClean="0"/>
              <a:t>SNR-ERD-3.4</a:t>
            </a:r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Температурные датчики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Датчик открытия дверей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Датчик вибрации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21" y="1968276"/>
            <a:ext cx="5336157" cy="3620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Table 2"/>
          <p:cNvGraphicFramePr/>
          <p:nvPr>
            <p:extLst>
              <p:ext uri="{D42A27DB-BD31-4B8C-83A1-F6EECF244321}">
                <p14:modId xmlns:p14="http://schemas.microsoft.com/office/powerpoint/2010/main" val="751229430"/>
              </p:ext>
            </p:extLst>
          </p:nvPr>
        </p:nvGraphicFramePr>
        <p:xfrm>
          <a:off x="365760" y="1508040"/>
          <a:ext cx="8412120" cy="3376800"/>
        </p:xfrm>
        <a:graphic>
          <a:graphicData uri="http://schemas.openxmlformats.org/drawingml/2006/table">
            <a:tbl>
              <a:tblPr/>
              <a:tblGrid>
                <a:gridCol w="2170800"/>
                <a:gridCol w="4134600"/>
                <a:gridCol w="853168"/>
                <a:gridCol w="1253552"/>
              </a:tblGrid>
              <a:tr h="612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Модель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Порты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rgbClr val="000000"/>
                          </a:solidFill>
                          <a:latin typeface="Century Gothic"/>
                        </a:rPr>
                        <a:t>RPS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Century Gothic"/>
                        </a:rPr>
                        <a:t>Цена</a:t>
                      </a:r>
                      <a:endParaRPr/>
                    </a:p>
                  </a:txBody>
                  <a:tcPr/>
                </a:tc>
              </a:tr>
              <a:tr h="677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i="1" u="none" dirty="0">
                          <a:solidFill>
                            <a:srgbClr val="262626"/>
                          </a:solidFill>
                          <a:latin typeface="Arial"/>
                        </a:rPr>
                        <a:t>Orion Alpha A28F</a:t>
                      </a:r>
                      <a:endParaRPr sz="1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24 </a:t>
                      </a:r>
                      <a:r>
                        <a:rPr lang="en-US" sz="1400" i="1" dirty="0" err="1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порта</a:t>
                      </a:r>
                      <a:r>
                        <a:rPr lang="en-US" sz="1400" i="1" dirty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 100Base-X SFP, 4 </a:t>
                      </a:r>
                      <a:r>
                        <a:rPr lang="en-US" sz="1400" i="1" dirty="0" err="1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комбо-порта</a:t>
                      </a:r>
                      <a:r>
                        <a:rPr lang="en-US" sz="1400" i="1" dirty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10/100/1000Base-T/SFP</a:t>
                      </a:r>
                      <a:endParaRPr sz="1400" i="1" dirty="0">
                        <a:solidFill>
                          <a:srgbClr val="26262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i="1" dirty="0">
                          <a:solidFill>
                            <a:srgbClr val="262626"/>
                          </a:solidFill>
                          <a:latin typeface="Arial"/>
                        </a:rPr>
                        <a:t>+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b="0" i="1" dirty="0" smtClean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/>
                </a:tc>
              </a:tr>
              <a:tr h="67752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D-Link DES-3200-28F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24 порта 100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Base-X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 SF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P, 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4 </a:t>
                      </a:r>
                      <a:r>
                        <a:rPr lang="ru-RU" sz="1400" i="1" dirty="0" err="1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комбо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-портами 1000Base-T/SFP</a:t>
                      </a:r>
                      <a:endParaRPr sz="1400" i="1" dirty="0">
                        <a:solidFill>
                          <a:srgbClr val="26262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sz="1400" i="1" dirty="0">
                        <a:solidFill>
                          <a:srgbClr val="26262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ru-RU" sz="1400" i="1" baseline="0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610</a:t>
                      </a:r>
                      <a:r>
                        <a:rPr lang="ru-RU" sz="1400" i="1" baseline="0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р.</a:t>
                      </a:r>
                      <a:endParaRPr sz="1400" i="1" dirty="0">
                        <a:solidFill>
                          <a:srgbClr val="26262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77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Planet FGSW-2624SF</a:t>
                      </a:r>
                      <a:endParaRPr sz="1400" b="1" i="1" dirty="0">
                        <a:solidFill>
                          <a:srgbClr val="26262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24 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порта</a:t>
                      </a:r>
                      <a:r>
                        <a:rPr lang="ru-RU" sz="1400" i="1" baseline="0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100Base-FX SFP, 2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i="1" dirty="0" err="1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комбо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-порта 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10/100/1000Base-T/SFP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sz="1400" i="1" dirty="0">
                        <a:solidFill>
                          <a:srgbClr val="26262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720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р.</a:t>
                      </a:r>
                      <a:endParaRPr sz="1400" i="1" dirty="0">
                        <a:solidFill>
                          <a:srgbClr val="26262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7752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Huawei LS-S3352P-EI-24S-AC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b="1" i="1" dirty="0">
                        <a:solidFill>
                          <a:srgbClr val="26262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 порта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 100 BASE-X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i="1" baseline="0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2 100/1000 BASE-X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+</a:t>
                      </a:r>
                      <a:endParaRPr sz="1400" i="1" dirty="0">
                        <a:solidFill>
                          <a:srgbClr val="26262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46 000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р.</a:t>
                      </a:r>
                      <a:endParaRPr sz="1400" i="1" dirty="0">
                        <a:solidFill>
                          <a:srgbClr val="26262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9" name="CustomShape 3"/>
          <p:cNvSpPr/>
          <p:nvPr/>
        </p:nvSpPr>
        <p:spPr>
          <a:xfrm>
            <a:off x="1619640" y="548640"/>
            <a:ext cx="6983280" cy="4550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dirty="0" err="1" smtClean="0">
                <a:solidFill>
                  <a:srgbClr val="595959"/>
                </a:solidFill>
                <a:latin typeface="Century Gothic"/>
              </a:rPr>
              <a:t>Коммутаторы</a:t>
            </a:r>
            <a:r>
              <a:rPr lang="ru-RU" sz="2400" b="1" dirty="0" smtClean="0">
                <a:solidFill>
                  <a:srgbClr val="595959"/>
                </a:solidFill>
                <a:latin typeface="Century Gothic"/>
              </a:rPr>
              <a:t> доступа</a:t>
            </a:r>
            <a:r>
              <a:rPr lang="en-US" sz="2400" b="1" dirty="0" smtClean="0">
                <a:solidFill>
                  <a:srgbClr val="595959"/>
                </a:solidFill>
                <a:latin typeface="Century Gothic"/>
              </a:rPr>
              <a:t> FTTH</a:t>
            </a:r>
            <a:r>
              <a:rPr lang="ru-RU" sz="2400" b="1" dirty="0" smtClean="0">
                <a:solidFill>
                  <a:srgbClr val="595959"/>
                </a:solidFill>
                <a:latin typeface="Century Gothic"/>
              </a:rPr>
              <a:t> 100</a:t>
            </a:r>
            <a:r>
              <a:rPr lang="en-US" sz="2400" b="1" dirty="0" smtClean="0">
                <a:solidFill>
                  <a:srgbClr val="595959"/>
                </a:solidFill>
                <a:latin typeface="Century Gothic"/>
              </a:rPr>
              <a:t>M</a:t>
            </a:r>
            <a:endParaRPr dirty="0"/>
          </a:p>
        </p:txBody>
      </p:sp>
      <p:pic>
        <p:nvPicPr>
          <p:cNvPr id="80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32480" y="140400"/>
            <a:ext cx="913320" cy="8388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27" y="2133769"/>
            <a:ext cx="1078621" cy="662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2"/>
          <p:cNvSpPr/>
          <p:nvPr/>
        </p:nvSpPr>
        <p:spPr>
          <a:xfrm>
            <a:off x="300960" y="404640"/>
            <a:ext cx="5709600" cy="790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en-US" sz="2800" b="1" dirty="0">
                <a:solidFill>
                  <a:srgbClr val="595959"/>
                </a:solidFill>
                <a:latin typeface="Century Gothic"/>
              </a:rPr>
              <a:t>Ethernet FTTH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595959"/>
                </a:solidFill>
                <a:latin typeface="Century Gothic"/>
              </a:rPr>
              <a:t>100</a:t>
            </a:r>
            <a:r>
              <a:rPr lang="en-US" sz="2800" b="1" dirty="0" smtClean="0">
                <a:solidFill>
                  <a:srgbClr val="595959"/>
                </a:solidFill>
                <a:latin typeface="Century Gothic"/>
              </a:rPr>
              <a:t>M</a:t>
            </a:r>
            <a:r>
              <a:rPr lang="ru-RU" sz="2800" b="1" dirty="0" smtClean="0">
                <a:solidFill>
                  <a:srgbClr val="595959"/>
                </a:solidFill>
                <a:latin typeface="Century Gothic"/>
              </a:rPr>
              <a:t>-доступ</a:t>
            </a:r>
            <a:endParaRPr dirty="0"/>
          </a:p>
        </p:txBody>
      </p:sp>
      <p:pic>
        <p:nvPicPr>
          <p:cNvPr id="8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3240" y="1185840"/>
            <a:ext cx="9145800" cy="287640"/>
          </a:xfrm>
          <a:prstGeom prst="rect">
            <a:avLst/>
          </a:prstGeom>
        </p:spPr>
      </p:pic>
      <p:pic>
        <p:nvPicPr>
          <p:cNvPr id="84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7641360" y="332640"/>
            <a:ext cx="1105920" cy="574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96" y="1844824"/>
            <a:ext cx="6306244" cy="1328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7904" y="1587286"/>
            <a:ext cx="199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Orion Alpha A28F</a:t>
            </a:r>
            <a:endParaRPr lang="ru-RU" dirty="0"/>
          </a:p>
        </p:txBody>
      </p:sp>
      <p:graphicFrame>
        <p:nvGraphicFramePr>
          <p:cNvPr id="11" name="Table 2"/>
          <p:cNvGraphicFramePr/>
          <p:nvPr>
            <p:extLst>
              <p:ext uri="{D42A27DB-BD31-4B8C-83A1-F6EECF244321}">
                <p14:modId xmlns:p14="http://schemas.microsoft.com/office/powerpoint/2010/main" val="3242647850"/>
              </p:ext>
            </p:extLst>
          </p:nvPr>
        </p:nvGraphicFramePr>
        <p:xfrm>
          <a:off x="412711" y="3263970"/>
          <a:ext cx="8409214" cy="3199229"/>
        </p:xfrm>
        <a:graphic>
          <a:graphicData uri="http://schemas.openxmlformats.org/drawingml/2006/table">
            <a:tbl>
              <a:tblPr/>
              <a:tblGrid>
                <a:gridCol w="1496446"/>
                <a:gridCol w="1368152"/>
                <a:gridCol w="5544616"/>
              </a:tblGrid>
              <a:tr h="432048">
                <a:tc gridSpan="2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Интерфейсы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x 100BASE-X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SFP,</a:t>
                      </a: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combo 1000BASE-T/SFP</a:t>
                      </a:r>
                    </a:p>
                  </a:txBody>
                  <a:tcPr marL="47625" marR="47625" marT="19050" marB="9525" anchor="ctr"/>
                </a:tc>
              </a:tr>
              <a:tr h="288032">
                <a:tc gridSpan="2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буфера пакетов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.5MB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</a:tr>
              <a:tr h="288032">
                <a:tc gridSpan="2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Размеры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440 х 220 х 44 мм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</a:tr>
              <a:tr h="288032">
                <a:tc gridSpan="2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кг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</a:tr>
              <a:tr h="389488">
                <a:tc gridSpan="3"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b="1" i="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Software Features</a:t>
                      </a:r>
                      <a:endParaRPr lang="ru-RU" b="1" i="0" u="sng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265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Multicast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IGMP/MLD snooping, MVR, IGMP Radius Authentication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endParaRPr lang="en-US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Security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LBD</a:t>
                      </a:r>
                      <a:r>
                        <a:rPr lang="en-US" baseline="0" dirty="0" smtClean="0"/>
                        <a:t>, Unicast/Broadcast/Multicast Storm Control, port-security, IPSG, DAI</a:t>
                      </a:r>
                      <a:endParaRPr lang="ru-RU" dirty="0"/>
                    </a:p>
                  </a:txBody>
                  <a:tcPr marL="47625" marR="47625" marT="19050" marB="9525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endParaRPr lang="en-US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Vlan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Selective</a:t>
                      </a:r>
                      <a:r>
                        <a:rPr lang="en-US" baseline="0" dirty="0" smtClean="0"/>
                        <a:t> Q-in-Q, Protocol </a:t>
                      </a:r>
                      <a:r>
                        <a:rPr lang="en-US" baseline="0" dirty="0" err="1" smtClean="0"/>
                        <a:t>Vlan</a:t>
                      </a:r>
                      <a:endParaRPr lang="ru-RU" dirty="0"/>
                    </a:p>
                  </a:txBody>
                  <a:tcPr marL="47625" marR="47625" marT="19050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Updates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19050" marB="9525" anchor="ctr"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Последовательный</a:t>
                      </a:r>
                      <a:r>
                        <a:rPr lang="ru-RU" baseline="0" dirty="0" smtClean="0"/>
                        <a:t> релиз, отсутствие параллельных веток ПО</a:t>
                      </a:r>
                      <a:endParaRPr lang="ru-RU" dirty="0"/>
                    </a:p>
                  </a:txBody>
                  <a:tcPr marL="47625" marR="47625" marT="19050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801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Table 2"/>
          <p:cNvGraphicFramePr/>
          <p:nvPr>
            <p:extLst>
              <p:ext uri="{D42A27DB-BD31-4B8C-83A1-F6EECF244321}">
                <p14:modId xmlns:p14="http://schemas.microsoft.com/office/powerpoint/2010/main" val="302207321"/>
              </p:ext>
            </p:extLst>
          </p:nvPr>
        </p:nvGraphicFramePr>
        <p:xfrm>
          <a:off x="365760" y="1508040"/>
          <a:ext cx="8412120" cy="3660136"/>
        </p:xfrm>
        <a:graphic>
          <a:graphicData uri="http://schemas.openxmlformats.org/drawingml/2006/table">
            <a:tbl>
              <a:tblPr/>
              <a:tblGrid>
                <a:gridCol w="2170800"/>
                <a:gridCol w="4134600"/>
                <a:gridCol w="853168"/>
                <a:gridCol w="1253552"/>
              </a:tblGrid>
              <a:tr h="612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Модель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Порты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>
                          <a:solidFill>
                            <a:srgbClr val="000000"/>
                          </a:solidFill>
                          <a:latin typeface="Century Gothic"/>
                        </a:rPr>
                        <a:t>RPS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Цена</a:t>
                      </a:r>
                      <a:endParaRPr dirty="0"/>
                    </a:p>
                  </a:txBody>
                  <a:tcPr/>
                </a:tc>
              </a:tr>
              <a:tr h="628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i="1" dirty="0">
                          <a:solidFill>
                            <a:srgbClr val="262626"/>
                          </a:solidFill>
                          <a:latin typeface="Arial"/>
                        </a:rPr>
                        <a:t>SNR-S2970G-24S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i="1" dirty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24 </a:t>
                      </a:r>
                      <a:r>
                        <a:rPr lang="en-US" sz="1400" i="1" dirty="0" err="1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порта</a:t>
                      </a:r>
                      <a:r>
                        <a:rPr lang="en-US" sz="1400" i="1" dirty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 100/1000Base-X SFP, 4 </a:t>
                      </a:r>
                      <a:r>
                        <a:rPr lang="en-US" sz="1400" i="1" dirty="0" err="1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комбо-порта</a:t>
                      </a:r>
                      <a:r>
                        <a:rPr lang="en-US" sz="1400" i="1" dirty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10/100/1000Base-T/SFP</a:t>
                      </a:r>
                      <a:endParaRPr sz="1400" i="1" dirty="0">
                        <a:solidFill>
                          <a:srgbClr val="26262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i="1" dirty="0">
                          <a:solidFill>
                            <a:srgbClr val="262626"/>
                          </a:solidFill>
                          <a:latin typeface="Arial"/>
                        </a:rPr>
                        <a:t>+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20 350р.</a:t>
                      </a:r>
                      <a:endParaRPr sz="1400" dirty="0"/>
                    </a:p>
                  </a:txBody>
                  <a:tcPr/>
                </a:tc>
              </a:tr>
              <a:tr h="705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i="1" dirty="0">
                          <a:solidFill>
                            <a:srgbClr val="262626"/>
                          </a:solidFill>
                          <a:latin typeface="Arial"/>
                        </a:rPr>
                        <a:t>SNR-S2970G-48S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i="1" dirty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44 </a:t>
                      </a:r>
                      <a:r>
                        <a:rPr lang="en-US" sz="1400" i="1" dirty="0" err="1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порт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а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1000Base-X SFP, 4 </a:t>
                      </a:r>
                      <a:r>
                        <a:rPr lang="en-US" sz="1400" i="1" dirty="0" err="1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комбо-порта</a:t>
                      </a:r>
                      <a:r>
                        <a:rPr lang="en-US" sz="1400" i="1" dirty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10/100/1000Base-T/SFP</a:t>
                      </a:r>
                      <a:endParaRPr sz="1400" i="1" dirty="0">
                        <a:solidFill>
                          <a:srgbClr val="26262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i="1" dirty="0">
                          <a:solidFill>
                            <a:srgbClr val="262626"/>
                          </a:solidFill>
                          <a:latin typeface="Arial"/>
                        </a:rPr>
                        <a:t>+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33 300р.</a:t>
                      </a:r>
                      <a:endParaRPr sz="1400" dirty="0"/>
                    </a:p>
                  </a:txBody>
                  <a:tcPr/>
                </a:tc>
              </a:tr>
              <a:tr h="6058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i="1" dirty="0">
                          <a:solidFill>
                            <a:srgbClr val="262626"/>
                          </a:solidFill>
                          <a:latin typeface="Arial"/>
                        </a:rPr>
                        <a:t>SNR-S2980G-24F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i="1" dirty="0">
                          <a:solidFill>
                            <a:srgbClr val="262626"/>
                          </a:solidFill>
                          <a:latin typeface="Arial"/>
                        </a:rPr>
                        <a:t>12 </a:t>
                      </a:r>
                      <a:r>
                        <a:rPr lang="en-US" sz="1400" i="1" dirty="0" err="1">
                          <a:solidFill>
                            <a:srgbClr val="262626"/>
                          </a:solidFill>
                          <a:latin typeface="Arial"/>
                        </a:rPr>
                        <a:t>портов</a:t>
                      </a:r>
                      <a:r>
                        <a:rPr lang="en-US" sz="1400" i="1" dirty="0">
                          <a:solidFill>
                            <a:srgbClr val="262626"/>
                          </a:solidFill>
                          <a:latin typeface="Arial"/>
                        </a:rPr>
                        <a:t> 100/1000 Base-X, 12 </a:t>
                      </a:r>
                      <a:r>
                        <a:rPr lang="en-US" sz="1400" i="1" dirty="0" err="1">
                          <a:solidFill>
                            <a:srgbClr val="262626"/>
                          </a:solidFill>
                          <a:latin typeface="Arial"/>
                        </a:rPr>
                        <a:t>комбо-портов</a:t>
                      </a:r>
                      <a:r>
                        <a:rPr lang="en-US" sz="1400" i="1" dirty="0">
                          <a:solidFill>
                            <a:srgbClr val="262626"/>
                          </a:solidFill>
                          <a:latin typeface="Arial"/>
                        </a:rPr>
                        <a:t> 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Arial"/>
                        </a:rPr>
                        <a:t>100/1000Base-T/SFP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Arial"/>
                        </a:rPr>
                        <a:t>-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</a:rPr>
                        <a:t>23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</a:rPr>
                        <a:t>310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+mn-lt"/>
                        </a:rPr>
                        <a:t>р.</a:t>
                      </a:r>
                      <a:endParaRPr sz="1400" dirty="0"/>
                    </a:p>
                  </a:txBody>
                  <a:tcPr/>
                </a:tc>
              </a:tr>
              <a:tr h="55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Planet SGSW-24240R</a:t>
                      </a:r>
                      <a:endParaRPr sz="1400" b="1" i="1" dirty="0">
                        <a:solidFill>
                          <a:srgbClr val="26262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16 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портов 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100/1000Base-X SFP, 8 </a:t>
                      </a:r>
                      <a:r>
                        <a:rPr lang="ru-RU" sz="1400" i="1" dirty="0" err="1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комбо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-портов 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10/100/1000Base-T/SFP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+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710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р.</a:t>
                      </a:r>
                      <a:endParaRPr lang="en-US" sz="1400" i="1" dirty="0" smtClean="0">
                        <a:solidFill>
                          <a:srgbClr val="26262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5372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rgbClr val="262626"/>
                          </a:solidFill>
                          <a:latin typeface="Arial"/>
                          <a:ea typeface="+mn-ea"/>
                          <a:cs typeface="+mn-cs"/>
                        </a:rPr>
                        <a:t>D-Link DGS-3120-24SC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b="1" i="1" dirty="0">
                        <a:solidFill>
                          <a:srgbClr val="262626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16 портов 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100/1000Base-X SFP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б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, 8 </a:t>
                      </a:r>
                      <a:r>
                        <a:rPr lang="ru-RU" sz="1400" i="1" dirty="0" err="1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комбо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-портов 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10/100/1000Base-T/SFP</a:t>
                      </a: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+ 2 10G CX4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+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i="1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+mn-cs"/>
                        </a:rPr>
                        <a:t>28 137р.</a:t>
                      </a:r>
                      <a:endParaRPr lang="en-US" sz="1400" i="1" dirty="0" smtClean="0">
                        <a:solidFill>
                          <a:srgbClr val="26262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9" name="CustomShape 3"/>
          <p:cNvSpPr/>
          <p:nvPr/>
        </p:nvSpPr>
        <p:spPr>
          <a:xfrm>
            <a:off x="1619640" y="548640"/>
            <a:ext cx="6983280" cy="4550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dirty="0" err="1">
                <a:solidFill>
                  <a:srgbClr val="595959"/>
                </a:solidFill>
                <a:latin typeface="Century Gothic"/>
              </a:rPr>
              <a:t>Коммутаторы</a:t>
            </a:r>
            <a:r>
              <a:rPr lang="en-US" sz="2400" b="1" dirty="0">
                <a:solidFill>
                  <a:srgbClr val="595959"/>
                </a:solidFill>
                <a:latin typeface="Century Gothic"/>
              </a:rPr>
              <a:t> </a:t>
            </a:r>
            <a:r>
              <a:rPr lang="ru-RU" sz="2400" b="1" dirty="0" smtClean="0">
                <a:solidFill>
                  <a:srgbClr val="595959"/>
                </a:solidFill>
                <a:latin typeface="Century Gothic"/>
              </a:rPr>
              <a:t>доступа </a:t>
            </a:r>
            <a:r>
              <a:rPr lang="en-US" sz="2400" b="1" dirty="0" smtClean="0">
                <a:solidFill>
                  <a:srgbClr val="595959"/>
                </a:solidFill>
                <a:latin typeface="Century Gothic"/>
              </a:rPr>
              <a:t>FTTH 1G</a:t>
            </a:r>
            <a:endParaRPr dirty="0"/>
          </a:p>
        </p:txBody>
      </p:sp>
      <p:pic>
        <p:nvPicPr>
          <p:cNvPr id="80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32480" y="140400"/>
            <a:ext cx="913320" cy="83880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7515679" y="3429000"/>
            <a:ext cx="1222608" cy="3600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515679" y="2780928"/>
            <a:ext cx="1222608" cy="3600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7280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5467</TotalTime>
  <Words>2622</Words>
  <Application>Microsoft Office PowerPoint</Application>
  <PresentationFormat>Экран (4:3)</PresentationFormat>
  <Paragraphs>539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495</cp:revision>
  <dcterms:modified xsi:type="dcterms:W3CDTF">2014-05-21T01:26:28Z</dcterms:modified>
</cp:coreProperties>
</file>