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2024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508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Текст заголовка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Уровень текста 1</a:t>
            </a:r>
          </a:p>
          <a:p>
            <a:pPr lvl="1">
              <a:defRPr sz="1800"/>
            </a:pPr>
            <a:r>
              <a:rPr sz="3600"/>
              <a:t>Уровень текста 2</a:t>
            </a:r>
          </a:p>
          <a:p>
            <a:pPr lvl="2">
              <a:defRPr sz="1800"/>
            </a:pPr>
            <a:r>
              <a:rPr sz="3600"/>
              <a:t>Уровень текста 3</a:t>
            </a:r>
          </a:p>
          <a:p>
            <a:pPr lvl="3">
              <a:defRPr sz="1800"/>
            </a:pPr>
            <a:r>
              <a:rPr sz="3600"/>
              <a:t>Уровень текста 4</a:t>
            </a:r>
          </a:p>
          <a:p>
            <a:pPr lvl="4">
              <a:defRPr sz="1800"/>
            </a:pPr>
            <a:r>
              <a:rPr sz="3600"/>
              <a:t>Уровень текста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Уровень текста 1</a:t>
            </a:r>
          </a:p>
          <a:p>
            <a:pPr lvl="1">
              <a:defRPr sz="1800"/>
            </a:pPr>
            <a:r>
              <a:rPr sz="2800"/>
              <a:t>Уровень текста 2</a:t>
            </a:r>
          </a:p>
          <a:p>
            <a:pPr lvl="2">
              <a:defRPr sz="1800"/>
            </a:pPr>
            <a:r>
              <a:rPr sz="2800"/>
              <a:t>Уровень текста 3</a:t>
            </a:r>
          </a:p>
          <a:p>
            <a:pPr lvl="3">
              <a:defRPr sz="1800"/>
            </a:pPr>
            <a:r>
              <a:rPr sz="2800"/>
              <a:t>Уровень текста 4</a:t>
            </a:r>
          </a:p>
          <a:p>
            <a:pPr lvl="4">
              <a:defRPr sz="1800"/>
            </a:pPr>
            <a:r>
              <a:rPr sz="2800"/>
              <a:t>Уровень текста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Уровень текста 1</a:t>
            </a:r>
          </a:p>
          <a:p>
            <a:pPr lvl="1">
              <a:defRPr sz="1800"/>
            </a:pPr>
            <a:r>
              <a:rPr sz="3600"/>
              <a:t>Уровень текста 2</a:t>
            </a:r>
          </a:p>
          <a:p>
            <a:pPr lvl="2">
              <a:defRPr sz="1800"/>
            </a:pPr>
            <a:r>
              <a:rPr sz="3600"/>
              <a:t>Уровень текста 3</a:t>
            </a:r>
          </a:p>
          <a:p>
            <a:pPr lvl="3">
              <a:defRPr sz="1800"/>
            </a:pPr>
            <a:r>
              <a:rPr sz="3600"/>
              <a:t>Уровень текста 4</a:t>
            </a:r>
          </a:p>
          <a:p>
            <a:pPr lvl="4">
              <a:defRPr sz="1800"/>
            </a:pPr>
            <a:r>
              <a:rPr sz="3600"/>
              <a:t>Уровень текста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Уровень текста 1</a:t>
            </a:r>
          </a:p>
          <a:p>
            <a:pPr lvl="1">
              <a:defRPr sz="1800"/>
            </a:pPr>
            <a:r>
              <a:rPr sz="3600"/>
              <a:t>Уровень текста 2</a:t>
            </a:r>
          </a:p>
          <a:p>
            <a:pPr lvl="2">
              <a:defRPr sz="1800"/>
            </a:pPr>
            <a:r>
              <a:rPr sz="3600"/>
              <a:t>Уровень текста 3</a:t>
            </a:r>
          </a:p>
          <a:p>
            <a:pPr lvl="3">
              <a:defRPr sz="1800"/>
            </a:pPr>
            <a:r>
              <a:rPr sz="3600"/>
              <a:t>Уровень текста 4</a:t>
            </a:r>
          </a:p>
          <a:p>
            <a:pPr lvl="4">
              <a:defRPr sz="1800"/>
            </a:pPr>
            <a:r>
              <a:rPr sz="3600"/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t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home.ru" TargetMode="External"/><Relationship Id="rId4" Type="http://schemas.openxmlformats.org/officeDocument/2006/relationships/hyperlink" Target="http://www.w-ix.ru" TargetMode="External"/><Relationship Id="rId5" Type="http://schemas.openxmlformats.org/officeDocument/2006/relationships/hyperlink" Target="http://www.inet2.net" TargetMode="Externa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Relationship Id="rId3" Type="http://schemas.openxmlformats.org/officeDocument/2006/relationships/hyperlink" Target="http://homenetworks.ru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355600" y="2628900"/>
            <a:ext cx="12293601" cy="2540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000">
                <a:latin typeface="Helvetica"/>
                <a:ea typeface="Helvetica"/>
                <a:cs typeface="Helvetica"/>
                <a:sym typeface="Helvetica"/>
              </a:rPr>
              <a:t>Альтернативный</a:t>
            </a:r>
            <a:r>
              <a:rPr sz="6000"/>
              <a:t> </a:t>
            </a:r>
          </a:p>
          <a:p>
            <a:pPr lvl="0">
              <a:defRPr sz="1800"/>
            </a:pPr>
            <a:r>
              <a:rPr sz="6000"/>
              <a:t>магистральный оператор с нуля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444500" y="7645400"/>
            <a:ext cx="12115801" cy="22733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800"/>
              <a:t>Василий Масловский</a:t>
            </a:r>
          </a:p>
          <a:p>
            <a:pPr lvl="0">
              <a:defRPr sz="1800"/>
            </a:pPr>
            <a:r>
              <a:rPr sz="4200"/>
              <a:t>iHome</a:t>
            </a:r>
          </a:p>
        </p:txBody>
      </p:sp>
      <p:sp>
        <p:nvSpPr>
          <p:cNvPr id="34" name="Shape 34"/>
          <p:cNvSpPr/>
          <p:nvPr/>
        </p:nvSpPr>
        <p:spPr>
          <a:xfrm>
            <a:off x="444500" y="647700"/>
            <a:ext cx="12115801" cy="2273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4800"/>
              <a:t>Екатеринбург</a:t>
            </a:r>
          </a:p>
          <a:p>
            <a:pPr lvl="0">
              <a:defRPr sz="1800"/>
            </a:pPr>
            <a:r>
              <a:rPr sz="4800"/>
              <a:t>КРОС-2015</a:t>
            </a:r>
          </a:p>
        </p:txBody>
      </p:sp>
      <p:pic>
        <p:nvPicPr>
          <p:cNvPr id="35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81686" y="5552695"/>
            <a:ext cx="1819228" cy="17089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Flat-and-Home-IX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hape 72"/>
          <p:cNvSpPr/>
          <p:nvPr/>
        </p:nvSpPr>
        <p:spPr>
          <a:xfrm>
            <a:off x="218217" y="111283"/>
            <a:ext cx="12568366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4800"/>
            </a:lvl1pPr>
          </a:lstStyle>
          <a:p>
            <a:pPr lvl="0">
              <a:defRPr sz="1800"/>
            </a:pPr>
            <a:r>
              <a:rPr sz="4800"/>
              <a:t>2004-2007. iFlat и Home-IX</a:t>
            </a:r>
          </a:p>
        </p:txBody>
      </p:sp>
      <p:sp>
        <p:nvSpPr>
          <p:cNvPr id="73" name="Shape 73"/>
          <p:cNvSpPr/>
          <p:nvPr/>
        </p:nvSpPr>
        <p:spPr>
          <a:xfrm>
            <a:off x="2471508" y="971550"/>
            <a:ext cx="8061783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3200"/>
              </a:spcBef>
              <a:defRPr sz="2600"/>
            </a:lvl1pPr>
          </a:lstStyle>
          <a:p>
            <a:pPr lvl="0">
              <a:defRPr sz="1800"/>
            </a:pPr>
            <a:r>
              <a:rPr sz="2600"/>
              <a:t>Локальный пиринг и развитие домовых сетей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11_Rocke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6172" y="623316"/>
            <a:ext cx="11715156" cy="8786368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Shape 76"/>
          <p:cNvSpPr/>
          <p:nvPr/>
        </p:nvSpPr>
        <p:spPr>
          <a:xfrm>
            <a:off x="218217" y="111283"/>
            <a:ext cx="12568366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l">
              <a:defRPr sz="4800"/>
            </a:lvl1pPr>
          </a:lstStyle>
          <a:p>
            <a:pPr lvl="0">
              <a:defRPr sz="1800"/>
            </a:pPr>
            <a:r>
              <a:rPr sz="4800"/>
              <a:t>2008-2009. Рождение W-IX</a:t>
            </a:r>
          </a:p>
        </p:txBody>
      </p:sp>
      <p:sp>
        <p:nvSpPr>
          <p:cNvPr id="77" name="Shape 77"/>
          <p:cNvSpPr/>
          <p:nvPr/>
        </p:nvSpPr>
        <p:spPr>
          <a:xfrm>
            <a:off x="173448" y="971550"/>
            <a:ext cx="3333420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2600"/>
            </a:lvl1pPr>
          </a:lstStyle>
          <a:p>
            <a:pPr lvl="0">
              <a:defRPr sz="1800"/>
            </a:pPr>
            <a:r>
              <a:rPr sz="2600"/>
              <a:t>Отстрел ступени iFlat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VladMap_BWstylish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2736849"/>
            <a:ext cx="13004801" cy="4737102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/>
          <p:nvPr/>
        </p:nvSpPr>
        <p:spPr>
          <a:xfrm>
            <a:off x="218217" y="111283"/>
            <a:ext cx="12568366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4800"/>
            </a:lvl1pPr>
          </a:lstStyle>
          <a:p>
            <a:pPr lvl="0">
              <a:defRPr sz="1800"/>
            </a:pPr>
            <a:r>
              <a:rPr sz="4800"/>
              <a:t>2012-2013. Регионы, DWDM, 100Гбит/с</a:t>
            </a:r>
          </a:p>
        </p:txBody>
      </p:sp>
      <p:sp>
        <p:nvSpPr>
          <p:cNvPr id="81" name="Shape 81"/>
          <p:cNvSpPr/>
          <p:nvPr/>
        </p:nvSpPr>
        <p:spPr>
          <a:xfrm>
            <a:off x="249008" y="958850"/>
            <a:ext cx="11820983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3200"/>
              </a:spcBef>
              <a:defRPr sz="2600"/>
            </a:lvl1pPr>
          </a:lstStyle>
          <a:p>
            <a:pPr lvl="0">
              <a:defRPr sz="1800"/>
            </a:pPr>
            <a:r>
              <a:rPr sz="2600"/>
              <a:t>Построение альтернативной магистральной сети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Падающие-каналы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000" y="381000"/>
            <a:ext cx="12496800" cy="9372600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hape 85"/>
          <p:cNvSpPr/>
          <p:nvPr/>
        </p:nvSpPr>
        <p:spPr>
          <a:xfrm>
            <a:off x="218217" y="111283"/>
            <a:ext cx="12568366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l">
              <a:defRPr sz="4800"/>
            </a:lvl1pPr>
          </a:lstStyle>
          <a:p>
            <a:pPr lvl="0">
              <a:defRPr sz="1800"/>
            </a:pPr>
            <a:r>
              <a:rPr sz="4800"/>
              <a:t>2013. Борьба за качество</a:t>
            </a:r>
          </a:p>
        </p:txBody>
      </p:sp>
      <p:sp>
        <p:nvSpPr>
          <p:cNvPr id="86" name="Shape 86"/>
          <p:cNvSpPr/>
          <p:nvPr/>
        </p:nvSpPr>
        <p:spPr>
          <a:xfrm>
            <a:off x="249648" y="971550"/>
            <a:ext cx="521589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2600"/>
            </a:lvl1pPr>
          </a:lstStyle>
          <a:p>
            <a:pPr lvl="0">
              <a:defRPr sz="1800"/>
            </a:pPr>
            <a:r>
              <a:rPr sz="2600"/>
              <a:t>Построение надежной MPLS сети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218217" y="98583"/>
            <a:ext cx="12568366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4800"/>
            </a:lvl1pPr>
          </a:lstStyle>
          <a:p>
            <a:pPr lvl="0">
              <a:defRPr sz="1800"/>
            </a:pPr>
            <a:r>
              <a:rPr sz="4800"/>
              <a:t>схема услуги W-ix</a:t>
            </a:r>
          </a:p>
        </p:txBody>
      </p:sp>
      <p:pic>
        <p:nvPicPr>
          <p:cNvPr id="8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71" y="975592"/>
            <a:ext cx="12522658" cy="92772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80408" y="927761"/>
            <a:ext cx="7144892" cy="8634678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 92"/>
          <p:cNvSpPr/>
          <p:nvPr/>
        </p:nvSpPr>
        <p:spPr>
          <a:xfrm>
            <a:off x="218217" y="111283"/>
            <a:ext cx="12568366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4800"/>
            </a:lvl1pPr>
          </a:lstStyle>
          <a:p>
            <a:pPr lvl="0">
              <a:defRPr sz="1800"/>
            </a:pPr>
            <a:r>
              <a:rPr sz="4800"/>
              <a:t>W-ix по годам. Терабит</a:t>
            </a:r>
          </a:p>
        </p:txBody>
      </p:sp>
      <p:sp>
        <p:nvSpPr>
          <p:cNvPr id="93" name="Shape 93"/>
          <p:cNvSpPr/>
          <p:nvPr/>
        </p:nvSpPr>
        <p:spPr>
          <a:xfrm>
            <a:off x="426808" y="971550"/>
            <a:ext cx="12151183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3200"/>
              </a:spcBef>
              <a:defRPr sz="2600"/>
            </a:lvl1pPr>
          </a:lstStyle>
          <a:p>
            <a:pPr lvl="0">
              <a:defRPr sz="1800"/>
            </a:pPr>
            <a:r>
              <a:rPr sz="2600"/>
              <a:t>Тенденция к уверенному росту</a:t>
            </a:r>
          </a:p>
        </p:txBody>
      </p:sp>
      <p:sp>
        <p:nvSpPr>
          <p:cNvPr id="94" name="Shape 94"/>
          <p:cNvSpPr/>
          <p:nvPr/>
        </p:nvSpPr>
        <p:spPr>
          <a:xfrm>
            <a:off x="673100" y="1955800"/>
            <a:ext cx="6454722" cy="350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spcBef>
                <a:spcPts val="3200"/>
              </a:spcBef>
              <a:defRPr sz="1800"/>
            </a:pPr>
            <a:r>
              <a:rPr sz="2800"/>
              <a:t>За 7 лет трафик вырос более чем в 300 раз</a:t>
            </a:r>
          </a:p>
          <a:p>
            <a:pPr lvl="0" algn="l">
              <a:spcBef>
                <a:spcPts val="3200"/>
              </a:spcBef>
              <a:defRPr sz="1800"/>
            </a:pPr>
            <a:r>
              <a:rPr sz="2800"/>
              <a:t>Основной рост трафика в 2012-2013 г. Региональная сеть РФ</a:t>
            </a:r>
          </a:p>
          <a:p>
            <a:pPr lvl="0" algn="l">
              <a:spcBef>
                <a:spcPts val="3200"/>
              </a:spcBef>
              <a:defRPr sz="1800"/>
            </a:pPr>
            <a:r>
              <a:rPr sz="2800"/>
              <a:t>Количество участников приблизилось к 200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Oran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hape 97"/>
          <p:cNvSpPr/>
          <p:nvPr/>
        </p:nvSpPr>
        <p:spPr>
          <a:xfrm>
            <a:off x="218217" y="111283"/>
            <a:ext cx="12568366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4800"/>
            </a:lvl1pPr>
          </a:lstStyle>
          <a:p>
            <a:pPr lvl="0">
              <a:defRPr sz="1800"/>
            </a:pPr>
            <a:r>
              <a:rPr sz="4800"/>
              <a:t>Inet2</a:t>
            </a:r>
          </a:p>
        </p:txBody>
      </p:sp>
      <p:sp>
        <p:nvSpPr>
          <p:cNvPr id="98" name="Shape 98"/>
          <p:cNvSpPr/>
          <p:nvPr/>
        </p:nvSpPr>
        <p:spPr>
          <a:xfrm>
            <a:off x="426808" y="971550"/>
            <a:ext cx="12151183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3200"/>
              </a:spcBef>
              <a:defRPr sz="2600"/>
            </a:lvl1pPr>
          </a:lstStyle>
          <a:p>
            <a:pPr lvl="0">
              <a:defRPr sz="1800"/>
            </a:pPr>
            <a:r>
              <a:rPr sz="2600"/>
              <a:t>Full View через RS, Vlan888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14_evolution_Fixed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0"/>
            <a:ext cx="13004801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/>
          <p:nvPr/>
        </p:nvSpPr>
        <p:spPr>
          <a:xfrm>
            <a:off x="218217" y="111283"/>
            <a:ext cx="12568366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4800"/>
            </a:lvl1pPr>
          </a:lstStyle>
          <a:p>
            <a:pPr lvl="0">
              <a:defRPr sz="1800"/>
            </a:pPr>
            <a:r>
              <a:rPr sz="4800"/>
              <a:t>Эволюция услуг компании iHome</a:t>
            </a:r>
          </a:p>
        </p:txBody>
      </p:sp>
      <p:sp>
        <p:nvSpPr>
          <p:cNvPr id="102" name="Shape 102"/>
          <p:cNvSpPr/>
          <p:nvPr/>
        </p:nvSpPr>
        <p:spPr>
          <a:xfrm>
            <a:off x="426808" y="971550"/>
            <a:ext cx="12151183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3200"/>
              </a:spcBef>
              <a:defRPr sz="2600"/>
            </a:lvl1pPr>
          </a:lstStyle>
          <a:p>
            <a:pPr lvl="0">
              <a:defRPr sz="1800"/>
            </a:pPr>
            <a:r>
              <a:rPr sz="2600"/>
              <a:t>От локального пиринга до Full View нового поколения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218217" y="111283"/>
            <a:ext cx="12568366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4800"/>
            </a:lvl1pPr>
          </a:lstStyle>
          <a:p>
            <a:pPr lvl="0">
              <a:defRPr sz="1800"/>
            </a:pPr>
            <a:r>
              <a:rPr sz="4800"/>
              <a:t>Чем я руководствовался в бизнесе</a:t>
            </a:r>
          </a:p>
        </p:txBody>
      </p:sp>
      <p:sp>
        <p:nvSpPr>
          <p:cNvPr id="105" name="Shape 105"/>
          <p:cNvSpPr/>
          <p:nvPr/>
        </p:nvSpPr>
        <p:spPr>
          <a:xfrm>
            <a:off x="561492" y="1752599"/>
            <a:ext cx="7589216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/>
            </a:lvl1pPr>
          </a:lstStyle>
          <a:p>
            <a:pPr lvl="0">
              <a:defRPr sz="1800"/>
            </a:pPr>
            <a:r>
              <a:rPr sz="3200"/>
              <a:t>1. Работайте так, чтобы было не стыдно</a:t>
            </a:r>
          </a:p>
        </p:txBody>
      </p:sp>
      <p:sp>
        <p:nvSpPr>
          <p:cNvPr id="106" name="Shape 106"/>
          <p:cNvSpPr/>
          <p:nvPr/>
        </p:nvSpPr>
        <p:spPr>
          <a:xfrm>
            <a:off x="561492" y="3346053"/>
            <a:ext cx="2950973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/>
            </a:lvl1pPr>
          </a:lstStyle>
          <a:p>
            <a:pPr lvl="0">
              <a:defRPr sz="1800"/>
            </a:pPr>
            <a:r>
              <a:rPr sz="3200"/>
              <a:t>2. Изобретайте</a:t>
            </a:r>
          </a:p>
        </p:txBody>
      </p:sp>
      <p:sp>
        <p:nvSpPr>
          <p:cNvPr id="107" name="Shape 107"/>
          <p:cNvSpPr/>
          <p:nvPr/>
        </p:nvSpPr>
        <p:spPr>
          <a:xfrm>
            <a:off x="599592" y="4885164"/>
            <a:ext cx="398404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/>
            </a:lvl1pPr>
          </a:lstStyle>
          <a:p>
            <a:pPr lvl="0">
              <a:defRPr sz="1800"/>
            </a:pPr>
            <a:r>
              <a:rPr sz="3200"/>
              <a:t>3. Создавайте бренд</a:t>
            </a:r>
          </a:p>
        </p:txBody>
      </p:sp>
      <p:sp>
        <p:nvSpPr>
          <p:cNvPr id="108" name="Shape 108"/>
          <p:cNvSpPr/>
          <p:nvPr/>
        </p:nvSpPr>
        <p:spPr>
          <a:xfrm>
            <a:off x="599897" y="6424275"/>
            <a:ext cx="7512406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/>
            </a:lvl1pPr>
          </a:lstStyle>
          <a:p>
            <a:pPr lvl="0">
              <a:defRPr sz="1800"/>
            </a:pPr>
            <a:r>
              <a:rPr sz="3200"/>
              <a:t>4. Не останавливайтесь на достигнутом</a:t>
            </a:r>
          </a:p>
        </p:txBody>
      </p:sp>
      <p:sp>
        <p:nvSpPr>
          <p:cNvPr id="109" name="Shape 109"/>
          <p:cNvSpPr/>
          <p:nvPr/>
        </p:nvSpPr>
        <p:spPr>
          <a:xfrm>
            <a:off x="561492" y="8017728"/>
            <a:ext cx="3589834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/>
            </a:lvl1pPr>
          </a:lstStyle>
          <a:p>
            <a:pPr lvl="0">
              <a:defRPr sz="1800"/>
            </a:pPr>
            <a:r>
              <a:rPr sz="3200"/>
              <a:t>5. Получайте кайф</a:t>
            </a:r>
          </a:p>
        </p:txBody>
      </p:sp>
      <p:sp>
        <p:nvSpPr>
          <p:cNvPr id="110" name="Shape 110"/>
          <p:cNvSpPr/>
          <p:nvPr/>
        </p:nvSpPr>
        <p:spPr>
          <a:xfrm>
            <a:off x="1094892" y="2262584"/>
            <a:ext cx="11595609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lnSpc>
                <a:spcPct val="120000"/>
              </a:lnSpc>
              <a:defRPr sz="2200"/>
            </a:lvl1pPr>
          </a:lstStyle>
          <a:p>
            <a:pPr lvl="0">
              <a:defRPr sz="1800"/>
            </a:pPr>
            <a:r>
              <a:rPr sz="2200"/>
              <a:t>Создавайте такой продукт/сервис, который бы купили сами</a:t>
            </a:r>
          </a:p>
        </p:txBody>
      </p:sp>
      <p:sp>
        <p:nvSpPr>
          <p:cNvPr id="111" name="Shape 111"/>
          <p:cNvSpPr/>
          <p:nvPr/>
        </p:nvSpPr>
        <p:spPr>
          <a:xfrm>
            <a:off x="1056792" y="3900527"/>
            <a:ext cx="1167180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lnSpc>
                <a:spcPct val="120000"/>
              </a:lnSpc>
              <a:defRPr sz="2200"/>
            </a:lvl1pPr>
          </a:lstStyle>
          <a:p>
            <a:pPr lvl="0">
              <a:defRPr sz="1800"/>
            </a:pPr>
            <a:r>
              <a:rPr sz="2200"/>
              <a:t>Чтобы добиться успеха нужно создавать новую нишу или уникальное свойство и стать в ней лучшим</a:t>
            </a:r>
          </a:p>
        </p:txBody>
      </p:sp>
      <p:sp>
        <p:nvSpPr>
          <p:cNvPr id="112" name="Shape 112"/>
          <p:cNvSpPr/>
          <p:nvPr/>
        </p:nvSpPr>
        <p:spPr>
          <a:xfrm>
            <a:off x="1056792" y="5471398"/>
            <a:ext cx="1167180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lnSpc>
                <a:spcPct val="120000"/>
              </a:lnSpc>
              <a:defRPr sz="1800"/>
            </a:pPr>
            <a:r>
              <a:rPr sz="2200"/>
              <a:t>Ставьте нереальные задачи и тогда Вы удивитесь собственным успехам </a:t>
            </a:r>
          </a:p>
          <a:p>
            <a:pPr lvl="0" algn="l">
              <a:lnSpc>
                <a:spcPct val="120000"/>
              </a:lnSpc>
              <a:defRPr sz="1800"/>
            </a:pPr>
            <a:r>
              <a:rPr sz="2200"/>
              <a:t>Даже если у Вас стартап, представьте, что он завоюет весь мир</a:t>
            </a:r>
          </a:p>
        </p:txBody>
      </p:sp>
      <p:sp>
        <p:nvSpPr>
          <p:cNvPr id="113" name="Shape 113"/>
          <p:cNvSpPr/>
          <p:nvPr/>
        </p:nvSpPr>
        <p:spPr>
          <a:xfrm>
            <a:off x="1056792" y="6926798"/>
            <a:ext cx="1167180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lnSpc>
                <a:spcPct val="120000"/>
              </a:lnSpc>
              <a:defRPr sz="2200"/>
            </a:lvl1pPr>
          </a:lstStyle>
          <a:p>
            <a:pPr lvl="0">
              <a:defRPr sz="1800"/>
            </a:pPr>
            <a:r>
              <a:rPr sz="2200"/>
              <a:t>Если Вы перестанете развиваться и придумывать новые продукты, скоро Вас обойдут даже там, где еще недавно Вы были сильны</a:t>
            </a:r>
          </a:p>
        </p:txBody>
      </p:sp>
      <p:sp>
        <p:nvSpPr>
          <p:cNvPr id="114" name="Shape 114"/>
          <p:cNvSpPr/>
          <p:nvPr/>
        </p:nvSpPr>
        <p:spPr>
          <a:xfrm>
            <a:off x="1056792" y="8518982"/>
            <a:ext cx="11671809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lnSpc>
                <a:spcPct val="120000"/>
              </a:lnSpc>
              <a:defRPr sz="2200"/>
            </a:lvl1pPr>
          </a:lstStyle>
          <a:p>
            <a:pPr lvl="0">
              <a:defRPr sz="1800"/>
            </a:pPr>
            <a:r>
              <a:rPr sz="2200"/>
              <a:t>Нужно заниматься любимым делом.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ortal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292100" y="105419"/>
            <a:ext cx="12979400" cy="930078"/>
          </a:xfrm>
          <a:prstGeom prst="rect">
            <a:avLst/>
          </a:prstGeom>
        </p:spPr>
        <p:txBody>
          <a:bodyPr/>
          <a:lstStyle>
            <a:lvl1pPr algn="l">
              <a:defRPr sz="4300"/>
            </a:lvl1pPr>
          </a:lstStyle>
          <a:p>
            <a:pPr lvl="0">
              <a:defRPr sz="1800"/>
            </a:pPr>
            <a:r>
              <a:rPr sz="4300"/>
              <a:t>Что дальше??</a:t>
            </a:r>
          </a:p>
        </p:txBody>
      </p:sp>
      <p:sp>
        <p:nvSpPr>
          <p:cNvPr id="118" name="Shape 118"/>
          <p:cNvSpPr/>
          <p:nvPr/>
        </p:nvSpPr>
        <p:spPr>
          <a:xfrm>
            <a:off x="426808" y="971550"/>
            <a:ext cx="12151183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2600"/>
            </a:lvl1pPr>
          </a:lstStyle>
          <a:p>
            <a:pPr lvl="0">
              <a:defRPr sz="1800"/>
            </a:pPr>
            <a:r>
              <a:rPr sz="2600"/>
              <a:t>запуск сервисов 1CDN, 24H.TV</a:t>
            </a:r>
          </a:p>
        </p:txBody>
      </p:sp>
      <p:sp>
        <p:nvSpPr>
          <p:cNvPr id="119" name="Shape 119"/>
          <p:cNvSpPr/>
          <p:nvPr/>
        </p:nvSpPr>
        <p:spPr>
          <a:xfrm>
            <a:off x="10460453" y="6686550"/>
            <a:ext cx="3131504" cy="209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spcBef>
                <a:spcPts val="3200"/>
              </a:spcBef>
              <a:defRPr sz="1800"/>
            </a:pPr>
            <a:r>
              <a:rPr sz="2600" u="sng">
                <a:hlinkClick r:id="rId3"/>
              </a:rPr>
              <a:t>www.ihome.ru</a:t>
            </a:r>
            <a:endParaRPr sz="2600"/>
          </a:p>
          <a:p>
            <a:pPr lvl="0" algn="l">
              <a:spcBef>
                <a:spcPts val="3200"/>
              </a:spcBef>
              <a:defRPr sz="1800"/>
            </a:pPr>
            <a:r>
              <a:rPr sz="2600" u="sng">
                <a:hlinkClick r:id="rId4"/>
              </a:rPr>
              <a:t>www.w-ix.ru</a:t>
            </a:r>
            <a:endParaRPr sz="2600"/>
          </a:p>
          <a:p>
            <a:pPr lvl="0" algn="l">
              <a:spcBef>
                <a:spcPts val="3200"/>
              </a:spcBef>
              <a:defRPr sz="1800"/>
            </a:pPr>
            <a:r>
              <a:rPr sz="2600" u="sng">
                <a:hlinkClick r:id="rId5"/>
              </a:rPr>
              <a:t>www.inet2.net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01_Roof_Fixed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218217" y="111283"/>
            <a:ext cx="12568366" cy="1041401"/>
          </a:xfrm>
          <a:prstGeom prst="rect">
            <a:avLst/>
          </a:prstGeom>
        </p:spPr>
        <p:txBody>
          <a:bodyPr/>
          <a:lstStyle>
            <a:lvl1pPr algn="l">
              <a:defRPr sz="4800"/>
            </a:lvl1pPr>
          </a:lstStyle>
          <a:p>
            <a:pPr lvl="0">
              <a:defRPr sz="1800"/>
            </a:pPr>
            <a:r>
              <a:rPr sz="4800"/>
              <a:t>1999. Начало iHome</a:t>
            </a:r>
          </a:p>
        </p:txBody>
      </p:sp>
      <p:sp>
        <p:nvSpPr>
          <p:cNvPr id="39" name="Shape 39"/>
          <p:cNvSpPr/>
          <p:nvPr/>
        </p:nvSpPr>
        <p:spPr>
          <a:xfrm>
            <a:off x="308914" y="996950"/>
            <a:ext cx="4352088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2600"/>
            </a:lvl1pPr>
          </a:lstStyle>
          <a:p>
            <a:pPr lvl="0">
              <a:defRPr sz="1800"/>
            </a:pPr>
            <a:r>
              <a:rPr sz="2600"/>
              <a:t>Интернет через радиоканал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02_Lightbulb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8700" y="1202856"/>
            <a:ext cx="11099800" cy="8324851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/>
          <p:nvPr/>
        </p:nvSpPr>
        <p:spPr>
          <a:xfrm>
            <a:off x="350668" y="111283"/>
            <a:ext cx="12568366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l">
              <a:defRPr sz="4800"/>
            </a:lvl1pPr>
          </a:lstStyle>
          <a:p>
            <a:pPr lvl="0">
              <a:defRPr sz="1800"/>
            </a:pPr>
            <a:r>
              <a:rPr sz="4800"/>
              <a:t>Курьёзы #1</a:t>
            </a:r>
          </a:p>
        </p:txBody>
      </p:sp>
      <p:sp>
        <p:nvSpPr>
          <p:cNvPr id="43" name="Shape 43"/>
          <p:cNvSpPr/>
          <p:nvPr/>
        </p:nvSpPr>
        <p:spPr>
          <a:xfrm>
            <a:off x="276265" y="996950"/>
            <a:ext cx="379504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2600"/>
            </a:lvl1pPr>
          </a:lstStyle>
          <a:p>
            <a:pPr lvl="0">
              <a:defRPr sz="1800"/>
            </a:pPr>
            <a:r>
              <a:rPr sz="2600"/>
              <a:t>“Сейчас будет светлей!”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03_MGTU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hape 46"/>
          <p:cNvSpPr/>
          <p:nvPr/>
        </p:nvSpPr>
        <p:spPr>
          <a:xfrm>
            <a:off x="257534" y="111283"/>
            <a:ext cx="12568367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r">
              <a:defRPr sz="4800"/>
            </a:lvl1pPr>
          </a:lstStyle>
          <a:p>
            <a:pPr lvl="0">
              <a:defRPr sz="1800"/>
            </a:pPr>
            <a:r>
              <a:rPr sz="4800"/>
              <a:t>Курьёзы #2</a:t>
            </a:r>
          </a:p>
        </p:txBody>
      </p:sp>
      <p:sp>
        <p:nvSpPr>
          <p:cNvPr id="47" name="Shape 47"/>
          <p:cNvSpPr/>
          <p:nvPr/>
        </p:nvSpPr>
        <p:spPr>
          <a:xfrm>
            <a:off x="8670970" y="996950"/>
            <a:ext cx="4189629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spcBef>
                <a:spcPts val="3200"/>
              </a:spcBef>
              <a:defRPr sz="2600"/>
            </a:lvl1pPr>
          </a:lstStyle>
          <a:p>
            <a:pPr lvl="0">
              <a:defRPr sz="1800"/>
            </a:pPr>
            <a:r>
              <a:rPr sz="2600"/>
              <a:t>“Остальное сам снимешь!”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04_ADSL_Fixed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4866" y="584200"/>
            <a:ext cx="12175068" cy="9131300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218217" y="111283"/>
            <a:ext cx="12568366" cy="1041401"/>
          </a:xfrm>
          <a:prstGeom prst="rect">
            <a:avLst/>
          </a:prstGeom>
        </p:spPr>
        <p:txBody>
          <a:bodyPr/>
          <a:lstStyle>
            <a:lvl1pPr algn="l">
              <a:defRPr sz="4800"/>
            </a:lvl1pPr>
          </a:lstStyle>
          <a:p>
            <a:pPr lvl="0">
              <a:defRPr sz="1800"/>
            </a:pPr>
            <a:r>
              <a:rPr sz="4800"/>
              <a:t>2000-2001. Расширение сети</a:t>
            </a:r>
          </a:p>
        </p:txBody>
      </p:sp>
      <p:sp>
        <p:nvSpPr>
          <p:cNvPr id="51" name="Shape 51"/>
          <p:cNvSpPr/>
          <p:nvPr/>
        </p:nvSpPr>
        <p:spPr>
          <a:xfrm>
            <a:off x="232714" y="996950"/>
            <a:ext cx="4113354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2600"/>
            </a:lvl1pPr>
          </a:lstStyle>
          <a:p>
            <a:pPr lvl="0">
              <a:defRPr sz="1800"/>
            </a:pPr>
            <a:r>
              <a:rPr sz="2600"/>
              <a:t>Первый стабильный канал</a:t>
            </a:r>
          </a:p>
        </p:txBody>
      </p:sp>
      <p:sp>
        <p:nvSpPr>
          <p:cNvPr id="52" name="Shape 52"/>
          <p:cNvSpPr/>
          <p:nvPr/>
        </p:nvSpPr>
        <p:spPr>
          <a:xfrm>
            <a:off x="9791496" y="4826000"/>
            <a:ext cx="119420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П296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danger_house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55"/>
          <p:cNvSpPr/>
          <p:nvPr/>
        </p:nvSpPr>
        <p:spPr>
          <a:xfrm>
            <a:off x="350668" y="111283"/>
            <a:ext cx="12568366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l">
              <a:defRPr sz="4800"/>
            </a:lvl1pPr>
          </a:lstStyle>
          <a:p>
            <a:pPr lvl="0">
              <a:defRPr sz="1800"/>
            </a:pPr>
            <a:r>
              <a:rPr sz="4800"/>
              <a:t>Курьёзы #3</a:t>
            </a:r>
          </a:p>
        </p:txBody>
      </p:sp>
      <p:sp>
        <p:nvSpPr>
          <p:cNvPr id="56" name="Shape 56"/>
          <p:cNvSpPr/>
          <p:nvPr/>
        </p:nvSpPr>
        <p:spPr>
          <a:xfrm>
            <a:off x="276265" y="996950"/>
            <a:ext cx="3978962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2600"/>
            </a:lvl1pPr>
          </a:lstStyle>
          <a:p>
            <a:pPr lvl="0">
              <a:defRPr sz="1800"/>
            </a:pPr>
            <a:r>
              <a:rPr sz="2600"/>
              <a:t>“Выскальзывает, держи!”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07_Taganka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7780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59"/>
          <p:cNvSpPr/>
          <p:nvPr/>
        </p:nvSpPr>
        <p:spPr>
          <a:xfrm>
            <a:off x="218217" y="111283"/>
            <a:ext cx="12568366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l">
              <a:defRPr sz="4800"/>
            </a:lvl1pPr>
          </a:lstStyle>
          <a:p>
            <a:pPr lvl="0">
              <a:defRPr sz="1800"/>
            </a:pPr>
            <a:r>
              <a:rPr sz="4800"/>
              <a:t>2003. Бизнес-центр и первый офис</a:t>
            </a:r>
          </a:p>
        </p:txBody>
      </p:sp>
      <p:sp>
        <p:nvSpPr>
          <p:cNvPr id="60" name="Shape 60"/>
          <p:cNvSpPr/>
          <p:nvPr/>
        </p:nvSpPr>
        <p:spPr>
          <a:xfrm>
            <a:off x="194614" y="971550"/>
            <a:ext cx="8061784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2600"/>
            </a:lvl1pPr>
          </a:lstStyle>
          <a:p>
            <a:pPr lvl="0">
              <a:defRPr sz="1800"/>
            </a:pPr>
            <a:r>
              <a:rPr sz="2600"/>
              <a:t>“Переставь повыше, заливает!”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m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63"/>
          <p:cNvSpPr/>
          <p:nvPr/>
        </p:nvSpPr>
        <p:spPr>
          <a:xfrm>
            <a:off x="218217" y="111283"/>
            <a:ext cx="12568366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l">
              <a:defRPr sz="4800"/>
            </a:lvl1pPr>
          </a:lstStyle>
          <a:p>
            <a:pPr lvl="0">
              <a:defRPr sz="1800"/>
            </a:pPr>
            <a:r>
              <a:rPr sz="4800"/>
              <a:t>2003. Узел на М9</a:t>
            </a:r>
          </a:p>
        </p:txBody>
      </p:sp>
      <p:sp>
        <p:nvSpPr>
          <p:cNvPr id="64" name="Shape 64"/>
          <p:cNvSpPr/>
          <p:nvPr/>
        </p:nvSpPr>
        <p:spPr>
          <a:xfrm>
            <a:off x="249648" y="971550"/>
            <a:ext cx="6773292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2600"/>
            </a:lvl1pPr>
          </a:lstStyle>
          <a:p>
            <a:pPr lvl="0">
              <a:defRPr sz="1800"/>
            </a:pPr>
            <a:r>
              <a:rPr sz="2600"/>
              <a:t>Первая стойка и первые клиенты-юрлица</a:t>
            </a:r>
          </a:p>
        </p:txBody>
      </p:sp>
      <p:sp>
        <p:nvSpPr>
          <p:cNvPr id="65" name="Shape 65"/>
          <p:cNvSpPr/>
          <p:nvPr/>
        </p:nvSpPr>
        <p:spPr>
          <a:xfrm>
            <a:off x="732248" y="7532328"/>
            <a:ext cx="4017392" cy="1216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lnSpc>
                <a:spcPct val="20000"/>
              </a:lnSpc>
              <a:spcBef>
                <a:spcPts val="3200"/>
              </a:spcBef>
              <a:defRPr sz="1800"/>
            </a:pPr>
            <a:r>
              <a:rPr sz="2600" dirty="0" smtClean="0"/>
              <a:t>www.</a:t>
            </a:r>
            <a:r>
              <a:rPr lang="en-US" sz="2600" dirty="0" smtClean="0"/>
              <a:t>NAG.ru</a:t>
            </a:r>
            <a:endParaRPr sz="2600" dirty="0"/>
          </a:p>
          <a:p>
            <a:pPr lvl="0" algn="l">
              <a:lnSpc>
                <a:spcPct val="20000"/>
              </a:lnSpc>
              <a:spcBef>
                <a:spcPts val="3200"/>
              </a:spcBef>
              <a:defRPr sz="1800"/>
            </a:pPr>
            <a:r>
              <a:rPr sz="2600" dirty="0" smtClean="0"/>
              <a:t>www.</a:t>
            </a:r>
            <a:r>
              <a:rPr lang="en-US" sz="2600" dirty="0" smtClean="0"/>
              <a:t>HUB.ru</a:t>
            </a:r>
            <a:endParaRPr sz="2600" dirty="0"/>
          </a:p>
          <a:p>
            <a:pPr lvl="0" algn="l">
              <a:lnSpc>
                <a:spcPct val="20000"/>
              </a:lnSpc>
              <a:spcBef>
                <a:spcPts val="3200"/>
              </a:spcBef>
              <a:defRPr sz="1800"/>
            </a:pPr>
            <a:r>
              <a:rPr sz="2600" dirty="0" smtClean="0"/>
              <a:t>www.</a:t>
            </a:r>
            <a:r>
              <a:rPr lang="en-US" sz="2600" dirty="0" smtClean="0"/>
              <a:t>Homenetworks.ru</a:t>
            </a:r>
            <a:endParaRPr sz="2600" dirty="0">
              <a:hlinkClick r:id="rId3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ADSK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/>
          <p:nvPr/>
        </p:nvSpPr>
        <p:spPr>
          <a:xfrm>
            <a:off x="218217" y="111283"/>
            <a:ext cx="12568366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4800"/>
            </a:lvl1pPr>
          </a:lstStyle>
          <a:p>
            <a:pPr lvl="0">
              <a:defRPr sz="1800"/>
            </a:pPr>
            <a:r>
              <a:rPr sz="4800"/>
              <a:t>2003. АДСК и ОЛС</a:t>
            </a:r>
          </a:p>
        </p:txBody>
      </p:sp>
      <p:sp>
        <p:nvSpPr>
          <p:cNvPr id="69" name="Shape 69"/>
          <p:cNvSpPr/>
          <p:nvPr/>
        </p:nvSpPr>
        <p:spPr>
          <a:xfrm>
            <a:off x="591908" y="971550"/>
            <a:ext cx="11820983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3200"/>
              </a:spcBef>
              <a:defRPr sz="2600"/>
            </a:lvl1pPr>
          </a:lstStyle>
          <a:p>
            <a:pPr lvl="0">
              <a:defRPr sz="1800"/>
            </a:pPr>
            <a:r>
              <a:rPr sz="2600"/>
              <a:t>Объединение домовых сетей Москвы и первый проект пиринга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331</Words>
  <Application>Microsoft Macintosh PowerPoint</Application>
  <PresentationFormat>Другой</PresentationFormat>
  <Paragraphs>61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White</vt:lpstr>
      <vt:lpstr>Альтернативный  магистральный оператор с нуля</vt:lpstr>
      <vt:lpstr>1999. Начало iHome</vt:lpstr>
      <vt:lpstr>Презентация PowerPoint</vt:lpstr>
      <vt:lpstr>Презентация PowerPoint</vt:lpstr>
      <vt:lpstr>2000-2001. Расширение сети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дальше??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Альтернативный  магистральный оператор с нуля</dc:title>
  <cp:lastModifiedBy>Vasily Maslovskiy</cp:lastModifiedBy>
  <cp:revision>1</cp:revision>
  <dcterms:modified xsi:type="dcterms:W3CDTF">2015-05-21T09:43:50Z</dcterms:modified>
</cp:coreProperties>
</file>