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6" r:id="rId3"/>
    <p:sldId id="318" r:id="rId4"/>
    <p:sldId id="322" r:id="rId5"/>
    <p:sldId id="317" r:id="rId6"/>
    <p:sldId id="320" r:id="rId7"/>
    <p:sldId id="266" r:id="rId8"/>
    <p:sldId id="325" r:id="rId9"/>
    <p:sldId id="327" r:id="rId10"/>
    <p:sldId id="326" r:id="rId11"/>
    <p:sldId id="328" r:id="rId12"/>
    <p:sldId id="307" r:id="rId13"/>
    <p:sldId id="313" r:id="rId14"/>
    <p:sldId id="301" r:id="rId15"/>
    <p:sldId id="330" r:id="rId16"/>
    <p:sldId id="331" r:id="rId17"/>
    <p:sldId id="303" r:id="rId18"/>
    <p:sldId id="267" r:id="rId19"/>
    <p:sldId id="308" r:id="rId20"/>
    <p:sldId id="264" r:id="rId21"/>
    <p:sldId id="324" r:id="rId22"/>
    <p:sldId id="300" r:id="rId23"/>
    <p:sldId id="271" r:id="rId24"/>
    <p:sldId id="312" r:id="rId25"/>
    <p:sldId id="269" r:id="rId26"/>
    <p:sldId id="290" r:id="rId27"/>
    <p:sldId id="332" r:id="rId28"/>
    <p:sldId id="329" r:id="rId2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трофанова Татьяна Дмитриевна" initials="МТД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771" autoAdjust="0"/>
  </p:normalViewPr>
  <p:slideViewPr>
    <p:cSldViewPr snapToGrid="0">
      <p:cViewPr>
        <p:scale>
          <a:sx n="75" d="100"/>
          <a:sy n="75" d="100"/>
        </p:scale>
        <p:origin x="-266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78F30-2DD7-4A73-82F2-EA4571D24628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2EE06-897C-4D49-9FEE-5C49C3A44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34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48047-04C8-4A90-B46C-178AF6AB8D50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35CCF-E6D2-45AC-9530-ED785C4EA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2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 smtClean="0"/>
              <a:t>здравствуйте…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Когда мне предложили выступить, удивился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Чтобы было понимание, что могут, что не могут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А) Чтобы росло число проектов Б) чтобы не было ошибок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Любая аналитика работает в определенных условиях. Ведь грубо говоря, компьютер умеет только складывать числа. А изображение </a:t>
            </a:r>
            <a:r>
              <a:rPr lang="ru-RU" baseline="0" dirty="0" err="1" smtClean="0"/>
              <a:t>пердставляется</a:t>
            </a:r>
            <a:r>
              <a:rPr lang="ru-RU" baseline="0" dirty="0" smtClean="0"/>
              <a:t> в виде набор чисел.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aseline="0" dirty="0" smtClean="0"/>
              <a:t>упомянуть </a:t>
            </a:r>
            <a:r>
              <a:rPr lang="ru-RU" baseline="0" dirty="0" smtClean="0"/>
              <a:t>облачный </a:t>
            </a:r>
            <a:r>
              <a:rPr lang="ru-RU" baseline="0" dirty="0" smtClean="0"/>
              <a:t>продукт</a:t>
            </a:r>
            <a:r>
              <a:rPr lang="en-US" baseline="0" dirty="0" smtClean="0"/>
              <a:t> (</a:t>
            </a:r>
            <a:r>
              <a:rPr lang="ru-RU" baseline="0" dirty="0" smtClean="0"/>
              <a:t>?</a:t>
            </a:r>
            <a:r>
              <a:rPr lang="en-US" baseline="0" dirty="0" smtClean="0"/>
              <a:t>)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dirty="0" smtClean="0"/>
              <a:t>«И вообще в том то и прикол что темы докладов очень разнообразные, это наша фишка так сказать, было бы очень скучно и однообразно. Поэтому хотелось провести ликбез для собравшихся провайдеров и интеграторов из первых уст. Например распознавание лиц, часто они хотят использовать </a:t>
            </a:r>
            <a:r>
              <a:rPr lang="ru-RU" dirty="0" err="1" smtClean="0"/>
              <a:t>распознование</a:t>
            </a:r>
            <a:r>
              <a:rPr lang="ru-RU" dirty="0" smtClean="0"/>
              <a:t> лиц на улицах города, но их приходится отговаривать, </a:t>
            </a:r>
            <a:r>
              <a:rPr lang="ru-RU" dirty="0" err="1" smtClean="0"/>
              <a:t>тк</a:t>
            </a:r>
            <a:r>
              <a:rPr lang="ru-RU" dirty="0" smtClean="0"/>
              <a:t> это малоэффективно, но они до последнего сопротивляются, последним аргументом становится цена, после этого все вопросы отпадают. Часто люди хотят использовать распознавание номеров, и людям не понятно какие настройки камер </a:t>
            </a:r>
            <a:r>
              <a:rPr lang="ru-RU" dirty="0" err="1" smtClean="0"/>
              <a:t>камер</a:t>
            </a:r>
            <a:r>
              <a:rPr lang="ru-RU" dirty="0" smtClean="0"/>
              <a:t> людям применять при использовании этого модуля, тут есть много подводных камней, например засветка номера от </a:t>
            </a:r>
            <a:r>
              <a:rPr lang="ru-RU" dirty="0" err="1" smtClean="0"/>
              <a:t>ик</a:t>
            </a:r>
            <a:r>
              <a:rPr lang="ru-RU" dirty="0" smtClean="0"/>
              <a:t> подсветки, настройки затвора и </a:t>
            </a:r>
            <a:r>
              <a:rPr lang="ru-RU" dirty="0" err="1" smtClean="0"/>
              <a:t>тд</a:t>
            </a:r>
            <a:r>
              <a:rPr lang="ru-RU" dirty="0" smtClean="0"/>
              <a:t>. Вот поэтому мы и обратились к профессионалам этого дела)»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Любая камера, удовлетворяющая спецификации детектора движения (жесткое крепление, не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PTZ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 для режима подсчета группами) – 8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FPS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режима раздельно движущихся людей - минимум 8 пикселей по каждому измерению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доложна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быть направлена вертикально вниз (изображение людей должно быть строго сверху). Линии пересечения должны быть настроены перпендикулярно движению посетителей.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1280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720 пикселей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fps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 света должен быть таким, чтобы объекты не отбрасывали резкие тени.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Средняя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точность составляет 87%. Точность при оптимальных условиях составляет до 95%.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имеет два режима работы – режим подсчета раздельно движущихся людей и людей передвигающихся группами. Режимы работают на основе различных алгоритмов: анализ траекторий движущихся объектов и вычисления оптического потока. Первый режим является более точным при небольшом потоке отдельных посетителей, второй – при большем потоке  посетителей, когда несколько человек могут одновременно пересекать линию.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86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Подсчёт людей в очередях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Камера должна смотреть сверху вниз.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Подсчет использует данные детектора движения, поэтому нужно создать условия, чтобы детектор движения работал наилучшим образом.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 должен быть по возможности однородным.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 должны отличаться от фона. Люди, мало отличающиеся от фона, могут не посчитаться.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Люди, длительное время (несколько десятков секунд) находящиеся без движения, исчезают из подсчета.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Желательно, чтобы в зоне подсчета не было посторонних движущихся объектов  (тележки с продуктами, движущиеся ленты транспортеров и т.п.), все они будут учтены как люди.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Настройки детектора движения влияют на работу модуля. Объекты, размер которых меньше минимального размера, установленного в настройках детектора движения, не будут обрабатываться. Объекты, находящиеся за пределами зон, настроенных в детекторе движения, не будут обрабатываться.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Нельзя включать на одном канале одновременно с другими модулями, использующими детектор движения.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Разрешение не имеет значения.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72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 Положение: Положение лица должно быть максимально фронтальным. Допускается наклон головы в пределах ±150, а также поворот головы в диапазоне от -100 до +100 от исходного фронтального положения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 Освещение: Рекомендуется выдерживать условия освещения таким образом, чтобы изображение лица было равномерно освещено, без бликов и засветок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 Расстояние от лица до камеры должно быть таким, чтобы горизонтальный размер лица на изображении занимал от 20 до 95 процентов ширины кадра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 Минимальный размер лица на изображении должен быть не менее 72х72 пикселя при качестве изображения 300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53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Необходима хорошая освещённость и цветопередача камеры, отсутствие бликов.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человека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 чтобы человек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детектировался классификатором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необходимо: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не должен сильно перекрываться другими людьми, либо предметами (должно быть пересечения не более ~30% площади человека)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в кадре в полный рост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предпочтительно отсутствие перспективных искажений (т.е. наклон камеры не больше ~30-40 градусов в горизонтали)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более 384*480 пикселей.  (Оптимальное разрешение кадра, на котором мы всегда тестируем индексатор - 1280х960. При этом человек приблизительно занимает половину-треть высоты кадра.)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двигающиеся и перекрывающиеся люди должны быть на одной высоте и примерно одного роста, чтобы была возможность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детекции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Иначе люди будут искаться не правильно из-за оптимизаций классификатора.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 чтобы правильно работала система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поиска человека по пропорциям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необходимо: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 должны ходить по отдельности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Желательно в полный рост, но не критично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человека в пикселях не имеет значения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Перспективные искажения не имеют значения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Выставить в конфигурации правильный тип расположения камеры (в помещении-на улице, на потолке-смотрит вдаль)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обоих случаях необходимо, чтобы хорошо работал детектор движения. Лучше всего, если фон будет: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Статичный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Однотонный.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Тусклый. Разноцветный тон может привести к тому, что цвета на людях будут определяться не правильно.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Сравнение цветов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Тусклые (серые) люди все друг на друга похожи и при плохой цветопередаче индексация не работает.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Найденный из архива человек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будет хорошо искаться на многих камерах, если хорошо сработал поиск.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 поиска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нарисованного человека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Оттенки синего, фиолетового надо точно подбирать. Хорошо определяет людей с наличием ярких (красного, зелёного, жёлтого, белого, голубого) цветов одежды.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поиска человека по цветам необходимо затенять цвета. Человек психологически воспринимает цвета гораздо ярче, чем те, которые получаются в результате машинного усреднения цвета пикселов.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3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Спецификация модуля контроля активности персонала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Сцена:</a:t>
            </a:r>
          </a:p>
          <a:p>
            <a:pPr lvl="0"/>
            <a:r>
              <a:rPr lang="ru-RU" u="none" strike="noStrike" dirty="0" smtClean="0">
                <a:effectLst/>
              </a:rPr>
              <a:t>Статичность камеры, так как анализируется карта движения.</a:t>
            </a:r>
          </a:p>
          <a:p>
            <a:pPr lvl="0"/>
            <a:r>
              <a:rPr lang="ru-RU" u="none" strike="noStrike" dirty="0" smtClean="0">
                <a:effectLst/>
              </a:rPr>
              <a:t>Желательно потолочное крепление камеры с обзором полностью вниз для того, чтобы визуально изолировать место работы каждого сотрудника.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Настройки модуля:</a:t>
            </a:r>
          </a:p>
          <a:p>
            <a:pPr lvl="0"/>
            <a:r>
              <a:rPr lang="ru-RU" u="none" strike="noStrike" dirty="0" smtClean="0">
                <a:effectLst/>
              </a:rPr>
              <a:t>Для корректной работы модуля зону необходимо выбирать следующим образом: </a:t>
            </a:r>
          </a:p>
          <a:p>
            <a:pPr lvl="0"/>
            <a:r>
              <a:rPr lang="ru-RU" u="none" strike="noStrike" dirty="0" smtClean="0">
                <a:effectLst/>
              </a:rPr>
              <a:t>чтобы в зону попадал только один сотрудник с учетом возможных небольших движений ( откинулся на спинку стула, откатился)</a:t>
            </a:r>
          </a:p>
          <a:p>
            <a:pPr lvl="0"/>
            <a:r>
              <a:rPr lang="ru-RU" u="none" strike="noStrike" dirty="0" smtClean="0">
                <a:effectLst/>
              </a:rPr>
              <a:t>чтобы в зоне не было постоянно движущихся предметов (вентилятор, аквариум)</a:t>
            </a:r>
          </a:p>
          <a:p>
            <a:pPr lvl="0"/>
            <a:r>
              <a:rPr lang="ru-RU" u="none" strike="noStrike" dirty="0" smtClean="0">
                <a:effectLst/>
              </a:rPr>
              <a:t>чтобы в зоне не было экранов мониторов от компьютера</a:t>
            </a:r>
          </a:p>
          <a:p>
            <a:pPr lvl="0"/>
            <a:r>
              <a:rPr lang="ru-RU" u="none" strike="noStrike" dirty="0" smtClean="0">
                <a:effectLst/>
              </a:rPr>
              <a:t>Время неактивности - это время, через которое необходимо генерировать тревогу о том, что в зоне нет активности (на деле, время срабатывания больше заданного).</a:t>
            </a:r>
          </a:p>
          <a:p>
            <a:pPr lvl="0"/>
            <a:r>
              <a:rPr lang="ru-RU" u="none" strike="noStrike" dirty="0" smtClean="0">
                <a:effectLst/>
              </a:rPr>
              <a:t>Неактивность в зоне не означает отсутствие человека в зоне (человек может не двигаться, может уснуть), активность в зоне, в свою очередь, также не означает присутствие сотрудника на рабочем месте (состояние зоны “Активность” может быть вызвано другими сотрудниками)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модуля:</a:t>
            </a:r>
          </a:p>
          <a:p>
            <a:pPr lvl="0"/>
            <a:r>
              <a:rPr lang="ru-RU" u="none" strike="noStrike" dirty="0" smtClean="0">
                <a:effectLst/>
              </a:rPr>
              <a:t>У каждой зоны есть три состояния: Активность (записывается в базу, не тревожное), </a:t>
            </a:r>
            <a:r>
              <a:rPr lang="ru-RU" u="none" strike="noStrike" dirty="0" err="1" smtClean="0">
                <a:effectLst/>
              </a:rPr>
              <a:t>Малоактивность</a:t>
            </a:r>
            <a:r>
              <a:rPr lang="ru-RU" u="none" strike="noStrike" dirty="0" smtClean="0">
                <a:effectLst/>
              </a:rPr>
              <a:t> (не записывается в базу, не тревожное), Неактивность (записывается в базу, тревожное).</a:t>
            </a:r>
          </a:p>
          <a:p>
            <a:pPr lvl="0"/>
            <a:r>
              <a:rPr lang="ru-RU" u="none" strike="noStrike" dirty="0" smtClean="0">
                <a:effectLst/>
              </a:rPr>
              <a:t>В клиенте все зоны выделяются рамкой, подписываются именем и текущим состоянием.</a:t>
            </a:r>
          </a:p>
          <a:p>
            <a:pPr lvl="0"/>
            <a:r>
              <a:rPr lang="ru-RU" u="none" strike="noStrike" dirty="0" smtClean="0">
                <a:effectLst/>
              </a:rPr>
              <a:t>Работа аналитика полностью обуславливается работой детектора движения </a:t>
            </a:r>
            <a:r>
              <a:rPr lang="ru-RU" u="none" strike="noStrike" dirty="0" err="1" smtClean="0">
                <a:effectLst/>
              </a:rPr>
              <a:t>Macroscop</a:t>
            </a:r>
            <a:r>
              <a:rPr lang="ru-RU" u="none" strike="noStrike" dirty="0" smtClean="0">
                <a:effectLst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Окно получения отчета:</a:t>
            </a:r>
          </a:p>
          <a:p>
            <a:pPr lvl="0"/>
            <a:r>
              <a:rPr lang="ru-RU" u="none" strike="noStrike" dirty="0" smtClean="0">
                <a:effectLst/>
              </a:rPr>
              <a:t>Запускается из клиента, нажимая на кнопку настройки и далее выбирая активность персонала.</a:t>
            </a:r>
          </a:p>
          <a:p>
            <a:pPr lvl="0"/>
            <a:r>
              <a:rPr lang="ru-RU" u="none" strike="noStrike" dirty="0" smtClean="0">
                <a:effectLst/>
              </a:rPr>
              <a:t>В окне отчета необходимо выбрать канал, зону и интервал времени для построения отчета.</a:t>
            </a:r>
          </a:p>
          <a:p>
            <a:pPr lvl="0"/>
            <a:r>
              <a:rPr lang="ru-RU" u="none" strike="noStrike" dirty="0" smtClean="0">
                <a:effectLst/>
              </a:rPr>
              <a:t>Предварительные результаты возможно получить сразу же в окне отчета.</a:t>
            </a:r>
          </a:p>
          <a:p>
            <a:pPr lvl="0"/>
            <a:r>
              <a:rPr lang="ru-RU" u="none" strike="noStrike" dirty="0" smtClean="0">
                <a:effectLst/>
              </a:rPr>
              <a:t>Окончательные результаты возможно получить в выгруженной таблице, в которой будут хранится интервалы активности по каждой зоне.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Хоть и буду говорить о аналитике</a:t>
            </a:r>
            <a:r>
              <a:rPr lang="ru-RU" baseline="0" dirty="0" smtClean="0"/>
              <a:t> МС. Но этот </a:t>
            </a:r>
            <a:r>
              <a:rPr lang="ru-RU" dirty="0" smtClean="0"/>
              <a:t>набор интеллектуальных</a:t>
            </a:r>
            <a:r>
              <a:rPr lang="ru-RU" baseline="0" dirty="0" smtClean="0"/>
              <a:t> модулей обладает типовыми требованиями. И </a:t>
            </a:r>
            <a:r>
              <a:rPr lang="ru-RU" baseline="0" dirty="0" smtClean="0"/>
              <a:t>соответствует </a:t>
            </a:r>
            <a:r>
              <a:rPr lang="ru-RU" baseline="0" dirty="0" smtClean="0"/>
              <a:t>подавляющему большинству аналитики.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Можно разделить на три типа</a:t>
            </a:r>
          </a:p>
          <a:p>
            <a:pPr marL="228600" indent="-228600">
              <a:buAutoNum type="arabicParenR"/>
            </a:pPr>
            <a:r>
              <a:rPr lang="ru-RU" dirty="0" smtClean="0"/>
              <a:t>Суммарные</a:t>
            </a:r>
            <a:r>
              <a:rPr lang="ru-RU" baseline="0" dirty="0" smtClean="0"/>
              <a:t> централизованные отчеты. Пример подсчета посетителей в </a:t>
            </a:r>
            <a:r>
              <a:rPr lang="ru-RU" baseline="0" dirty="0" err="1" smtClean="0"/>
              <a:t>эртелекоме</a:t>
            </a:r>
            <a:endParaRPr lang="ru-RU" baseline="0" dirty="0" smtClean="0"/>
          </a:p>
          <a:p>
            <a:pPr marL="228600" indent="-228600">
              <a:buAutoNum type="arabicParenR"/>
            </a:pPr>
            <a:r>
              <a:rPr lang="ru-RU" baseline="0" dirty="0" smtClean="0"/>
              <a:t>Позволяющие найти что-то в архиве. Огромные жесткие диски, с терабайтами и терабайтами видеоданных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7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Основа большинства </a:t>
            </a:r>
            <a:r>
              <a:rPr lang="ru-RU" dirty="0" smtClean="0"/>
              <a:t>аналитиков</a:t>
            </a:r>
          </a:p>
          <a:p>
            <a:r>
              <a:rPr lang="ru-RU" dirty="0" smtClean="0"/>
              <a:t>Самая распространенная, одна из наиболее быстрых моделей детектора движения</a:t>
            </a:r>
          </a:p>
          <a:p>
            <a:endParaRPr lang="ru-RU" dirty="0" smtClean="0"/>
          </a:p>
          <a:p>
            <a:r>
              <a:rPr lang="ru-RU" dirty="0" smtClean="0"/>
              <a:t>Рассмотрим </a:t>
            </a:r>
            <a:r>
              <a:rPr lang="ru-RU" dirty="0" err="1" smtClean="0"/>
              <a:t>модель,на</a:t>
            </a:r>
            <a:r>
              <a:rPr lang="ru-RU" baseline="0" dirty="0" smtClean="0"/>
              <a:t> которой строится детектор движения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Осадки,</a:t>
            </a:r>
          </a:p>
          <a:p>
            <a:r>
              <a:rPr lang="ru-RU" dirty="0" smtClean="0"/>
              <a:t> малоподвижные</a:t>
            </a:r>
            <a:r>
              <a:rPr lang="ru-RU" baseline="0" dirty="0" smtClean="0"/>
              <a:t> фоновые объекты, </a:t>
            </a:r>
          </a:p>
          <a:p>
            <a:r>
              <a:rPr lang="ru-RU" baseline="0" dirty="0" smtClean="0"/>
              <a:t>резкие изменения освещенности, нужно 10 секунд на перестроение</a:t>
            </a:r>
          </a:p>
          <a:p>
            <a:r>
              <a:rPr lang="ru-RU" baseline="0" dirty="0" smtClean="0"/>
              <a:t>тени, </a:t>
            </a:r>
          </a:p>
          <a:p>
            <a:r>
              <a:rPr lang="ru-RU" baseline="0" dirty="0" smtClean="0"/>
              <a:t>блики</a:t>
            </a:r>
          </a:p>
          <a:p>
            <a:endParaRPr lang="ru-RU" baseline="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Жесткое крепление, не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PTZ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минимум 8 пикселей по каждому измерению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Минимальный размер объекта – 8 пикселей по ширине и высоте. Срабатывания на более мелкие объекты возможны при большей контрастности.</a:t>
            </a: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Контрастность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Скорость объекта, частота кадров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Скорость перемещения должна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сотавлять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менее 8 пикселей между соседними кадрами, подаваемыми в детектор движения при заданной частоте обработки кадров.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Особенности работы модуля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простом режиме детектирования частота обработки кадров составляет 4 – 5 кадров в секунду. В любом режиме детектору движения требуется примерно 10 секунд в начале работы и при резкой смене сцены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усовий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освещенности, чтобы установить фон.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6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8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Камера должна смотреть под углом или вертикально сверху. Желательный угол наклона к поверхности: 30 – 90 градусов (90 – вертикальный вид сверху).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Высота должна быть такова, чтобы контролируемая область помещалась в поле зрения полностью.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Ограничений на минимальные размеры объектов нет, камера может смотреть на толпу с большого расстояния, но при размере объектов (людей) от 120 пикселей по высоте и больше включается метод подсчета с использованием детектора изображения головы, что повышает точность.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Освещенность должна быть достаточна для обеспечения уверенной работы детектора движения.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требует обязательного задания параметров перспективы.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наличии в выделенной зоне посторонних движущихся объектов, не имеющих отношения к скоплениям людей, точность подсчета уменьшается.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На</a:t>
            </a:r>
            <a:r>
              <a:rPr lang="ru-RU" baseline="0" dirty="0" smtClean="0"/>
              <a:t> больших разрешениях достаточно ресурсоемкий, т.к. используются  три метода подсчета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7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Главное, чтобы</a:t>
            </a:r>
            <a:r>
              <a:rPr lang="ru-RU" baseline="0" dirty="0" smtClean="0"/>
              <a:t> номер был не смазанным</a:t>
            </a:r>
          </a:p>
          <a:p>
            <a:endParaRPr lang="ru-RU" baseline="0" dirty="0" smtClean="0"/>
          </a:p>
          <a:p>
            <a:r>
              <a:rPr lang="ru-RU" baseline="0" dirty="0" smtClean="0"/>
              <a:t>2 пикселя ширина знаков</a:t>
            </a:r>
          </a:p>
          <a:p>
            <a:r>
              <a:rPr lang="ru-RU" baseline="0" dirty="0" smtClean="0"/>
              <a:t>Номер должен быть читаемым</a:t>
            </a:r>
          </a:p>
          <a:p>
            <a:endParaRPr lang="ru-RU" baseline="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Распознавание номера автомобилей при скорости движения до 150 км/час.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сохранение информации в архиве.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по дате, времени, номере автомобиля.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России, Украины, СССР, Беларуси и Италии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4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Любая камера, удовлетворяющая спецификации детектора движения с нормальным объективом (то есть исключая панорамные камеры и камеры с широкоугольным объективом).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минимум 20 пикселей по каждому измерению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Лицо в момент детектирования должно быть расположено строго фронтально (фас) относительно камеры.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результатам внешних тестов точность при оптимальных условиях составляет до 60%.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9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u="none" strike="noStrike" dirty="0" smtClean="0">
                <a:effectLst/>
              </a:rPr>
              <a:t>Статичность камеры: Так как алгоритм работает с моделированием фона, то для корректной работы модуля необходимо статичное и надежное крепление камеры.</a:t>
            </a:r>
          </a:p>
          <a:p>
            <a:pPr lvl="0"/>
            <a:r>
              <a:rPr lang="ru-RU" u="none" strike="noStrike" dirty="0" smtClean="0">
                <a:effectLst/>
              </a:rPr>
              <a:t>Не предназначен для </a:t>
            </a:r>
            <a:r>
              <a:rPr lang="ru-RU" u="none" strike="noStrike" dirty="0" err="1" smtClean="0">
                <a:effectLst/>
              </a:rPr>
              <a:t>для</a:t>
            </a:r>
            <a:r>
              <a:rPr lang="ru-RU" u="none" strike="noStrike" dirty="0" smtClean="0">
                <a:effectLst/>
              </a:rPr>
              <a:t> работы в условиях открытого пространства, когда возможный объект возгорания находится далеко (&gt; 100 м) и для обнаружения 	лесных пожаров с больших расстояний, так как дым в данном случае распространяется очень медленно относительно кадра и не срабатывает детектор движения, и даже если сработает, то движущийся объект (дым) не классифицируется как дым из-за однородности фона (лес и небо).</a:t>
            </a:r>
          </a:p>
          <a:p>
            <a:endParaRPr lang="ru-RU" dirty="0" smtClean="0"/>
          </a:p>
          <a:p>
            <a:r>
              <a:rPr lang="ru-RU" dirty="0" smtClean="0"/>
              <a:t>20 пикселей, не менее 5% от кадра </a:t>
            </a:r>
          </a:p>
          <a:p>
            <a:r>
              <a:rPr lang="en-US" dirty="0" smtClean="0"/>
              <a:t>Fps 15 </a:t>
            </a:r>
            <a:r>
              <a:rPr lang="ru-RU" dirty="0" smtClean="0"/>
              <a:t>для</a:t>
            </a:r>
            <a:r>
              <a:rPr lang="ru-RU" baseline="0" dirty="0" smtClean="0"/>
              <a:t> огня</a:t>
            </a:r>
          </a:p>
          <a:p>
            <a:r>
              <a:rPr lang="ru-RU" baseline="0" dirty="0" smtClean="0"/>
              <a:t>5 для дыма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57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3%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Жесткое крепление, режим автофокусировки отключен.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 сверху, либо перспектива.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Окна в кадре, прозрачная крыша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из-за солнечного света возникает большое количество теней, что приводит к ложным срабатываниям. Для внешних сцен данный фактор менее критичен, т.к. изменяется освещение в целом, во всем кадре — алгоритм приспосабливается к таким общим изменениям освещенности сцены.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Малоподвижные объекты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(например, деревья, флаги, постоянно присутствующие на одном месте малоподвижные сотрудники): возможны ложные срабатывания с такими объектами. Также наличие малоподвижного объекта рядом с оставленным предметом может привести к несрабатыванию модуля, поскольку оставленный предмет может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объединитьсяи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малоподвижным объектом в одну статичную область.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Перекрывающие фон объекты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(например, застаивающиеся в проходах люди):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замутняют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фон, замедляя время реакции и адаптации к изменению условий освещенности.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35CCF-E6D2-45AC-9530-ED785C4EA3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9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0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5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8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0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5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2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0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1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6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5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3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0D542-9756-4321-85E7-9B002B0286AC}" type="datetimeFigureOut">
              <a:rPr lang="ru-RU" smtClean="0"/>
              <a:t>20.10.2015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E57D2-1C72-494A-AC45-8935840AE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8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7" y="0"/>
            <a:ext cx="2955686" cy="1193266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33474" y="2184409"/>
            <a:ext cx="6984181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ru-RU" b="1" dirty="0" smtClean="0">
                <a:latin typeface="Verdana" panose="020B0604030504040204" pitchFamily="34" charset="0"/>
              </a:rPr>
              <a:t>Интеллектуальные возможности </a:t>
            </a:r>
            <a:r>
              <a:rPr lang="en-US" altLang="ru-RU" b="1" dirty="0" err="1" smtClean="0">
                <a:latin typeface="Verdana" panose="020B0604030504040204" pitchFamily="34" charset="0"/>
              </a:rPr>
              <a:t>Macroscop</a:t>
            </a:r>
            <a:endParaRPr lang="ru-RU" altLang="ru-RU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 smtClean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 smtClean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Петр </a:t>
            </a:r>
            <a:r>
              <a:rPr lang="ru-RU" altLang="ru-RU" sz="1800" b="1" dirty="0" err="1" smtClean="0">
                <a:latin typeface="Verdana" panose="020B0604030504040204" pitchFamily="34" charset="0"/>
              </a:rPr>
              <a:t>Харебов</a:t>
            </a:r>
            <a:endParaRPr lang="ru-RU" altLang="ru-RU" sz="18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Verdana" panose="020B0604030504040204" pitchFamily="34" charset="0"/>
              </a:rPr>
              <a:t>Директор по разработкам</a:t>
            </a:r>
          </a:p>
        </p:txBody>
      </p:sp>
    </p:spTree>
    <p:extLst>
      <p:ext uri="{BB962C8B-B14F-4D97-AF65-F5344CB8AC3E}">
        <p14:creationId xmlns:p14="http://schemas.microsoft.com/office/powerpoint/2010/main" val="33831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anose="020B0604030504040204" pitchFamily="34" charset="0"/>
              </a:rPr>
              <a:t>Детектор дыма и огня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11" y="611883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3 000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N:\SkyDrive\Документы\Работа\Инт. модули\Спецификации\firedetector_screenshot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7" y="898297"/>
            <a:ext cx="5140352" cy="289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95" y="3814445"/>
            <a:ext cx="4962167" cy="2791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2736" y="1379164"/>
            <a:ext cx="332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0.3 МП, 5% от кадра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огонь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дым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anose="020B0604030504040204" pitchFamily="34" charset="0"/>
              </a:rPr>
              <a:t>Детектор оставленных предметов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11" y="611883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1 500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689" y="1253025"/>
            <a:ext cx="6895736" cy="4247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4513" y="5841833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0.3 МП, 3% от кадра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5-10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69525" y="2706846"/>
            <a:ext cx="5925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Интеллектуальные модули для решения задач ритейла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Подсчёт посетителей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2" y="1155740"/>
            <a:ext cx="5310989" cy="3029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6" y="5921353"/>
            <a:ext cx="283675" cy="56735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>
            <a:endCxn id="12" idx="2"/>
          </p:cNvCxnSpPr>
          <p:nvPr/>
        </p:nvCxnSpPr>
        <p:spPr>
          <a:xfrm>
            <a:off x="6128764" y="4824789"/>
            <a:ext cx="0" cy="1663914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401933" y="6488703"/>
            <a:ext cx="3630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10" y="4575470"/>
            <a:ext cx="680708" cy="489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233" y="620502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5 000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6137" y="18413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Подсчёт посетителей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1032095"/>
            <a:ext cx="6248400" cy="53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Тепловая карта интенсивности движения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1466298"/>
            <a:ext cx="6939024" cy="3857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1" y="623175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6 500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9" y="1295400"/>
            <a:ext cx="8124001" cy="426720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Тепловая карта интенсивности движения на плане объекта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Подсчёт людей в очереди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811" y="623015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7 000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7" y="856697"/>
            <a:ext cx="8504059" cy="490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2733" y="5953155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Определение длины очереди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9" y="1435100"/>
            <a:ext cx="8124001" cy="448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1" y="621966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6 000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69525" y="2706846"/>
            <a:ext cx="592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Интеллектуальные возможности для обеспечения безопасности на предприятиях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418696" y="3812140"/>
            <a:ext cx="3628123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Отслеживание движущихся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объектов</a:t>
            </a:r>
          </a:p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Распознавание </a:t>
            </a: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автомобильных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номеров</a:t>
            </a:r>
          </a:p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Распознавание лиц</a:t>
            </a:r>
          </a:p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 </a:t>
            </a: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кассовых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операций</a:t>
            </a:r>
          </a:p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Детектор </a:t>
            </a: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оставленных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предметов</a:t>
            </a:r>
          </a:p>
          <a:p>
            <a:pPr marL="285750" indent="-195263">
              <a:spcBef>
                <a:spcPct val="0"/>
              </a:spcBef>
              <a:spcAft>
                <a:spcPts val="400"/>
              </a:spcAft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Саботаж</a:t>
            </a:r>
            <a:endParaRPr lang="en-US" alt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4" descr="http://cs409220.vk.me/v409220459/728f/QZlmwU0zw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6" r="35207"/>
          <a:stretch>
            <a:fillRect/>
          </a:stretch>
        </p:blipFill>
        <p:spPr bwMode="auto">
          <a:xfrm>
            <a:off x="6423555" y="1299844"/>
            <a:ext cx="958275" cy="199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upload.wikimedia.org/wikipedia/ru/7/74/%D0%93%D1%80%D0%B0%D1%84%D0%B8%D0%BA_%D0%BD%D0%B0%D1%81%D0%B5%D0%BB%D0%B5%D0%BD%D0%B8%D1%8F_%D0%9A%D0%B0%D0%B7%D0%B0%D0%BD%D0%B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5034" r="-76" b="17680"/>
          <a:stretch>
            <a:fillRect/>
          </a:stretch>
        </p:blipFill>
        <p:spPr bwMode="auto">
          <a:xfrm>
            <a:off x="766353" y="1372216"/>
            <a:ext cx="1856045" cy="18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10"/>
          <p:cNvGrpSpPr>
            <a:grpSpLocks/>
          </p:cNvGrpSpPr>
          <p:nvPr/>
        </p:nvGrpSpPr>
        <p:grpSpPr bwMode="auto">
          <a:xfrm>
            <a:off x="3323670" y="1299844"/>
            <a:ext cx="2031570" cy="2066143"/>
            <a:chOff x="9396522" y="1214300"/>
            <a:chExt cx="2438400" cy="2570989"/>
          </a:xfrm>
        </p:grpSpPr>
        <p:pic>
          <p:nvPicPr>
            <p:cNvPr id="9" name="Picture 4" descr="http://s1.iconbird.com/ico/0612/FreeBusinessDesktopIcons/file133919045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22" y="1214300"/>
              <a:ext cx="2438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ttp://kanzlider.ru/upload/iblock/5b9/5b9074d18cce4e00b4a8fb6e5d37222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2070">
              <a:off x="9541264" y="1499289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3060342" y="3870324"/>
            <a:ext cx="2358354" cy="167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Интерактивный поиск</a:t>
            </a: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Обнаружение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лиц</a:t>
            </a: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Межкамерный трекинг</a:t>
            </a:r>
            <a:endParaRPr lang="ru-RU" alt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57160" y="3870325"/>
            <a:ext cx="2946113" cy="22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Подсчет посетителей </a:t>
            </a: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Подсчет людей в скоплениях</a:t>
            </a:r>
            <a:endParaRPr lang="en-US" alt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Подсчет людей в очереди</a:t>
            </a: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Тепловые 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карты</a:t>
            </a:r>
          </a:p>
          <a:p>
            <a:pPr marL="285750" indent="-195263" eaLnBrk="1" hangingPunct="1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 активности персонала</a:t>
            </a:r>
            <a:endParaRPr lang="ru-RU" alt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988916" y="3775075"/>
            <a:ext cx="0" cy="239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355240" y="3775075"/>
            <a:ext cx="0" cy="239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Интеллектуальные модули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Назначение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Отслеживание движущихся объектов - трекинг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1" y="1244920"/>
            <a:ext cx="8562975" cy="4574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811" y="6331451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1 500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7337" y="6066984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0.3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етр\Desktop\^B1798F7CDB62661F6D21716F1961883F9FA0E1E8C4D208F84D^pimgpsh_fullsize_di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5" y="1041010"/>
            <a:ext cx="8749441" cy="49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7" y="0"/>
            <a:ext cx="2955686" cy="11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Распознавание автомобильных номеров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14" y="4819962"/>
            <a:ext cx="2701091" cy="152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60" y="3397295"/>
            <a:ext cx="2710145" cy="125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982788"/>
            <a:ext cx="2823424" cy="129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/>
          <a:srcRect t="6716"/>
          <a:stretch/>
        </p:blipFill>
        <p:spPr bwMode="auto">
          <a:xfrm>
            <a:off x="796925" y="1289050"/>
            <a:ext cx="3162300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94000" y="3506788"/>
            <a:ext cx="1195388" cy="2889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88" tIns="45694" rIns="91388" bIns="45694" anchor="ctr"/>
          <a:lstStyle/>
          <a:p>
            <a:pPr algn="ctr" eaLnBrk="1" hangingPunct="1"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с193рв 150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1616" y="3860924"/>
            <a:ext cx="3152775" cy="245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73995" y="5276867"/>
            <a:ext cx="239712" cy="68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239838"/>
            <a:ext cx="3581792" cy="105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0361" y="6384706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от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488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у.е.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398211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Распознавание лиц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567"/>
            <a:ext cx="9144000" cy="4981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1" y="6390816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9 516 у.е.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331381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Интерактивный поиск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1" y="639081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1 500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Петр\Desktop\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6" y="1191752"/>
            <a:ext cx="8383222" cy="47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5937" y="6113817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371049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Контроль активности персонала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1" y="1032095"/>
            <a:ext cx="8526167" cy="4809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10" y="639081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5 000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5937" y="6113817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0.3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39975" y="1844675"/>
            <a:ext cx="5256213" cy="303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Петр </a:t>
            </a:r>
            <a:r>
              <a:rPr lang="ru-RU" altLang="ru-RU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Харебов</a:t>
            </a:r>
            <a:endParaRPr lang="ru-RU" alt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Verdana" panose="020B0604030504040204" pitchFamily="34" charset="0"/>
              </a:rPr>
              <a:t>Директор по разработкам</a:t>
            </a:r>
            <a:endParaRPr lang="en-US" altLang="ru-RU" sz="1600" dirty="0" smtClean="0"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</a:t>
            </a:r>
            <a:r>
              <a:rPr lang="ru-RU" alt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.: +7 (342) 215-77-55 (</a:t>
            </a:r>
            <a:r>
              <a:rPr lang="ru-RU" alt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доб.67)</a:t>
            </a:r>
            <a:endParaRPr lang="ru-RU" alt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kharebov@macroscop.com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endParaRPr lang="en-US" alt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45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www.macroscop.com</a:t>
            </a:r>
            <a:endParaRPr lang="ru-RU" altLang="ru-RU" sz="1800" dirty="0">
              <a:solidFill>
                <a:srgbClr val="FF451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0"/>
            <a:ext cx="2550979" cy="10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93811" y="371049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Развертка </a:t>
            </a:r>
            <a:r>
              <a:rPr lang="ru-RU" altLang="ru-RU" sz="1800" b="1" dirty="0">
                <a:latin typeface="Verdana" panose="020B0604030504040204" pitchFamily="34" charset="0"/>
              </a:rPr>
              <a:t>камер </a:t>
            </a:r>
            <a:r>
              <a:rPr lang="en-US" altLang="ru-RU" sz="1800" b="1" dirty="0">
                <a:latin typeface="Verdana" panose="020B0604030504040204" pitchFamily="34" charset="0"/>
              </a:rPr>
              <a:t>Fisheye</a:t>
            </a:r>
            <a:endParaRPr lang="ru-RU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6" name="Picture 10" descr="http://macroscop.com/assets/IMAGES/novosti/obnovleniya/fish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9" y="1032095"/>
            <a:ext cx="8458317" cy="47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811" y="639359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6 000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7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6" y="1628514"/>
            <a:ext cx="7216749" cy="3670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7" y="0"/>
            <a:ext cx="2955686" cy="11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8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9436" y="1369777"/>
            <a:ext cx="394531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Движение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Обрыв связи с камерой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Восстановление связи с камерой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Обнаружение </a:t>
            </a:r>
            <a:r>
              <a:rPr lang="ru-RU" alt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лица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Идентификация </a:t>
            </a:r>
            <a:r>
              <a:rPr lang="ru-RU" alt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лица</a:t>
            </a:r>
            <a:endParaRPr lang="ru-RU" altLang="ru-RU" sz="17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Сигнал на вход камеры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Отсутствие связи с камерой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Пользовательская тревога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Начало внешней тревоги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Конец внешней тревоги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Вызов с домофона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Найден оставленный предмет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Обнаружение авто номера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Требование открыть шлагбаум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Требование закрыть шлагбаум</a:t>
            </a:r>
          </a:p>
          <a:p>
            <a:pPr algn="r">
              <a:defRPr/>
            </a:pPr>
            <a:r>
              <a:rPr lang="ru-RU" alt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Скопление </a:t>
            </a: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людей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Событие из Орион Про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Количество людей в очереди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Саботаж видеонаблюдения</a:t>
            </a:r>
          </a:p>
          <a:p>
            <a:pPr algn="r"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Тревога трекинга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495439" y="1924691"/>
            <a:ext cx="4374916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Включить запись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Выключить запись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Установить положение камеры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Отправить уведомление по </a:t>
            </a:r>
            <a:r>
              <a:rPr lang="en-US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SMS</a:t>
            </a:r>
            <a:endParaRPr lang="ru-RU" altLang="ru-RU" sz="17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Отправить уведомление по </a:t>
            </a:r>
            <a:r>
              <a:rPr lang="en-US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e-mail</a:t>
            </a:r>
            <a:endParaRPr lang="ru-RU" altLang="ru-RU" sz="17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Подать сигнал на выход камеры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Запустить внешнее приложение </a:t>
            </a:r>
            <a:endParaRPr lang="ru-RU" altLang="ru-RU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  <a:p>
            <a:pPr>
              <a:defRPr/>
            </a:pPr>
            <a:r>
              <a:rPr lang="ru-RU" alt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на </a:t>
            </a: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сервере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Генерация тревоги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Сохранить кадр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Пауза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Включить режим автофокусировки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Включить </a:t>
            </a:r>
            <a:r>
              <a:rPr lang="ru-RU" altLang="ru-RU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омыватель</a:t>
            </a:r>
            <a:endParaRPr lang="ru-RU" altLang="ru-RU" sz="17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Добавить событие в журнал клиента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Команда закрыть шлагбаум </a:t>
            </a:r>
          </a:p>
          <a:p>
            <a:pPr>
              <a:defRPr/>
            </a:pP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Команда </a:t>
            </a:r>
            <a:r>
              <a:rPr lang="ru-RU" alt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открыть </a:t>
            </a:r>
            <a:r>
              <a:rPr lang="ru-RU" alt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шлагбаум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6203" y="84742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ЕСЛИ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0813" y="847429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Детектор </a:t>
            </a:r>
            <a:r>
              <a:rPr lang="ru-RU" altLang="ru-RU" sz="1800" b="1" dirty="0" smtClean="0">
                <a:latin typeface="Verdana" panose="020B0604030504040204" pitchFamily="34" charset="0"/>
              </a:rPr>
              <a:t>движения, модель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654" y="1512884"/>
            <a:ext cx="7179645" cy="437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3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RV-FS01\Share\Отдел маркетинга\Пользователи\Митрофанова\Иконки\fence-clip-art-fence-clip-art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270000"/>
            <a:ext cx="105092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SRV-FS01\Share\Отдел маркетинга\Пользователи\Митрофанова\Иконки\search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1284288"/>
            <a:ext cx="862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\\SRV-FS01\Share\Отдел маркетинга\Пользователи\Митрофанова\Иконки\3388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063625"/>
            <a:ext cx="10366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\\SRV-FS01\Share\Отдел маркетинга\Пользователи\Митрофанова\Иконки\349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3650"/>
            <a:ext cx="9477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\\SRV-FS01\Share\Отдел маркетинга\Пользователи\Митрофанова\Иконки\buy-2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2922588"/>
            <a:ext cx="8921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\\SRV-FS01\Share\Отдел маркетинга\Пользователи\Митрофанова\Иконки\car icon 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2962275"/>
            <a:ext cx="9937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\\SRV-FS01\Share\Отдел маркетинга\Пользователи\Митрофанова\Иконки\cash_regist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2847975"/>
            <a:ext cx="8445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C:\Users\Marketolog\Desktop\face-icon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655888"/>
            <a:ext cx="137318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57213" y="2109788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Трекинг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332038" y="2109788"/>
            <a:ext cx="1835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Интерактивный поиск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572000" y="2103438"/>
            <a:ext cx="1835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Verdana" panose="020B0604030504040204" pitchFamily="34" charset="0"/>
              </a:rPr>
              <a:t>Подсчет посетителей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6723063" y="2098675"/>
            <a:ext cx="1833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Verdana" panose="020B0604030504040204" pitchFamily="34" charset="0"/>
              </a:rPr>
              <a:t>Детектор скоплений людей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55588" y="3940175"/>
            <a:ext cx="16938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Распознавание и обнаружение лиц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374900" y="3946525"/>
            <a:ext cx="1604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Распознавание автономеров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70375" y="3911600"/>
            <a:ext cx="257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Verdana" panose="020B0604030504040204" pitchFamily="34" charset="0"/>
              </a:rPr>
              <a:t>Тепловая карта, подсчет людей в </a:t>
            </a:r>
            <a:r>
              <a:rPr lang="ru-RU" altLang="ru-RU" sz="1400" dirty="0" smtClean="0">
                <a:latin typeface="Verdana" panose="020B0604030504040204" pitchFamily="34" charset="0"/>
              </a:rPr>
              <a:t>очереди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6813550" y="393382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Verdana" panose="020B0604030504040204" pitchFamily="34" charset="0"/>
              </a:rPr>
              <a:t>Контроль кассовых операций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865688"/>
            <a:ext cx="11287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34925" y="5889625"/>
            <a:ext cx="25415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Verdana" panose="020B0604030504040204" pitchFamily="34" charset="0"/>
              </a:rPr>
              <a:t>Детектор оставленных </a:t>
            </a:r>
            <a:r>
              <a:rPr lang="ru-RU" altLang="ru-RU" sz="1400" dirty="0" smtClean="0">
                <a:latin typeface="Verdana" panose="020B0604030504040204" pitchFamily="34" charset="0"/>
              </a:rPr>
              <a:t>предметов и детектор дыма и огня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4830763"/>
            <a:ext cx="189388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520950" y="5888038"/>
            <a:ext cx="160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Детектор саботажа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6532846" y="5888038"/>
            <a:ext cx="2213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Verdana" panose="020B0604030504040204" pitchFamily="34" charset="0"/>
              </a:rPr>
              <a:t>Контроль активности персонала</a:t>
            </a:r>
            <a:endParaRPr lang="en-US" altLang="ru-RU" sz="1400" dirty="0">
              <a:latin typeface="Verdana" panose="020B0604030504040204" pitchFamily="34" charset="0"/>
            </a:endParaRPr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4872038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4827588" y="5888038"/>
            <a:ext cx="160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Verdana" panose="020B0604030504040204" pitchFamily="34" charset="0"/>
              </a:rPr>
              <a:t>Детектор громкого звука</a:t>
            </a:r>
            <a:endParaRPr lang="en-US" altLang="ru-RU" sz="1400">
              <a:latin typeface="Verdana" panose="020B060403050404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88" y="4797575"/>
            <a:ext cx="1056975" cy="10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69525" y="2706846"/>
            <a:ext cx="5925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Интеллектуальные модули для решения задач по безопасности в городе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3754491"/>
            <a:ext cx="4981574" cy="2748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6" y="1044016"/>
            <a:ext cx="5076709" cy="3244619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Verdana" panose="020B0604030504040204" pitchFamily="34" charset="0"/>
              </a:rPr>
              <a:t>Детектор скоплений людей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11" y="611883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7 000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1711" y="13817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МП</a:t>
            </a:r>
          </a:p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FPS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anose="020B0604030504040204" pitchFamily="34" charset="0"/>
              </a:rPr>
              <a:t>Распознавание автомобильных номеров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11" y="6118832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от 975 у.е.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 descr="Модуль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87" y="1128775"/>
            <a:ext cx="7225713" cy="44846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00994" y="6110096"/>
            <a:ext cx="412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пиксела – ширина контура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3" y="0"/>
            <a:ext cx="2556470" cy="1032095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93811" y="271464"/>
            <a:ext cx="541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anose="020B0604030504040204" pitchFamily="34" charset="0"/>
              </a:rPr>
              <a:t>Обнаружение лиц</a:t>
            </a:r>
            <a:endParaRPr lang="en-US" altLang="ru-RU" sz="1800" b="1" dirty="0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11" y="611883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1 500 р.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C:\Users\Петр\Desktop\^A6458D4F30CEDEBFE07A91247B35EE25F0015EE2186705D4D1^pimgpsh_fullsize_dis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1" y="1032095"/>
            <a:ext cx="8714863" cy="49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14577" y="6088296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Х40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пикселов</a:t>
            </a:r>
          </a:p>
        </p:txBody>
      </p:sp>
    </p:spTree>
    <p:extLst>
      <p:ext uri="{BB962C8B-B14F-4D97-AF65-F5344CB8AC3E}">
        <p14:creationId xmlns:p14="http://schemas.microsoft.com/office/powerpoint/2010/main" val="37465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9254</TotalTime>
  <Words>1618</Words>
  <Application>Microsoft Office PowerPoint</Application>
  <PresentationFormat>Экран (4:3)</PresentationFormat>
  <Paragraphs>297</Paragraphs>
  <Slides>28</Slides>
  <Notes>14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Митрофанова Татьяна Дмитриевна</dc:creator>
  <cp:lastModifiedBy>Петр</cp:lastModifiedBy>
  <cp:revision>85</cp:revision>
  <cp:lastPrinted>2015-10-21T11:08:29Z</cp:lastPrinted>
  <dcterms:created xsi:type="dcterms:W3CDTF">2015-04-21T05:29:56Z</dcterms:created>
  <dcterms:modified xsi:type="dcterms:W3CDTF">2015-10-21T12:42:37Z</dcterms:modified>
</cp:coreProperties>
</file>