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256" r:id="rId3"/>
    <p:sldId id="273" r:id="rId4"/>
    <p:sldId id="285" r:id="rId5"/>
    <p:sldId id="284" r:id="rId6"/>
    <p:sldId id="286" r:id="rId7"/>
    <p:sldId id="287" r:id="rId8"/>
    <p:sldId id="308" r:id="rId9"/>
    <p:sldId id="293" r:id="rId10"/>
    <p:sldId id="310" r:id="rId11"/>
    <p:sldId id="288" r:id="rId12"/>
    <p:sldId id="258" r:id="rId13"/>
    <p:sldId id="304" r:id="rId14"/>
    <p:sldId id="289" r:id="rId15"/>
    <p:sldId id="290" r:id="rId16"/>
    <p:sldId id="270" r:id="rId17"/>
    <p:sldId id="311" r:id="rId18"/>
    <p:sldId id="312" r:id="rId19"/>
    <p:sldId id="313" r:id="rId20"/>
    <p:sldId id="291" r:id="rId21"/>
    <p:sldId id="301" r:id="rId22"/>
    <p:sldId id="302" r:id="rId23"/>
    <p:sldId id="309" r:id="rId24"/>
    <p:sldId id="292" r:id="rId25"/>
    <p:sldId id="294" r:id="rId26"/>
    <p:sldId id="266" r:id="rId27"/>
    <p:sldId id="303" r:id="rId28"/>
    <p:sldId id="296" r:id="rId29"/>
    <p:sldId id="295" r:id="rId30"/>
    <p:sldId id="297" r:id="rId31"/>
    <p:sldId id="298" r:id="rId32"/>
    <p:sldId id="299" r:id="rId33"/>
    <p:sldId id="305" r:id="rId34"/>
    <p:sldId id="306" r:id="rId35"/>
    <p:sldId id="307" r:id="rId36"/>
    <p:sldId id="300" r:id="rId37"/>
    <p:sldId id="283" r:id="rId3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27" autoAdjust="0"/>
  </p:normalViewPr>
  <p:slideViewPr>
    <p:cSldViewPr>
      <p:cViewPr>
        <p:scale>
          <a:sx n="50" d="100"/>
          <a:sy n="50" d="100"/>
        </p:scale>
        <p:origin x="-1848" y="-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1A0E-B520-46A2-964F-9AA577BC841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9EDA4-99E6-4693-A2A2-D79AE8081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40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Привыкли</a:t>
            </a:r>
            <a:r>
              <a:rPr lang="ru-RU" baseline="0" dirty="0" smtClean="0"/>
              <a:t> же думать. Что раз Сони </a:t>
            </a:r>
            <a:r>
              <a:rPr lang="ru-RU" baseline="0" dirty="0" err="1" smtClean="0"/>
              <a:t>эксмор</a:t>
            </a:r>
            <a:r>
              <a:rPr lang="ru-RU" baseline="0" dirty="0" smtClean="0"/>
              <a:t> – значит все круто.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включая сбор, систематизацию, накопление, хранение, уточнение (обновление, изменение), использование, распространение (в том числе передачу), обезличивание, блокирование, уничтожение персональных данных;</a:t>
            </a:r>
            <a:endParaRPr lang="ru-RU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включая сбор, систематизацию, накопление, хранение, уточнение (обновление, изменение), использование, распространение (в том числе передачу), обезличивание, блокирование, уничтожение персональных данных;</a:t>
            </a:r>
            <a:endParaRPr lang="ru-RU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включая сбор, систематизацию, накопление, хранение, уточнение (обновление, изменение), использование, распространение (в том числе передачу), обезличивание, блокирование, уничтожение персональных данных;</a:t>
            </a:r>
            <a:endParaRPr lang="ru-RU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– а стоит ли, а надо</a:t>
            </a:r>
            <a:r>
              <a:rPr lang="ru-RU" baseline="0" dirty="0" smtClean="0"/>
              <a:t> ли</a:t>
            </a: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9143996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8A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8A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8A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9143996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24" y="423944"/>
            <a:ext cx="882115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8A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284" y="1076809"/>
            <a:ext cx="8821430" cy="2787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60.pn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0"/>
            <a:ext cx="9143996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667000" y="3562350"/>
            <a:ext cx="7655290" cy="75608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Умное видеонаблюдение начинается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 smtClean="0">
                <a:solidFill>
                  <a:schemeClr val="bg1"/>
                </a:solidFill>
              </a:rPr>
              <a:t>умного монтажника</a:t>
            </a:r>
            <a:endParaRPr lang="ru-RU" sz="20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4800" y="4552950"/>
            <a:ext cx="2667000" cy="40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b="1" kern="0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Бейгул</a:t>
            </a:r>
            <a:r>
              <a:rPr lang="ru-RU" b="1" kern="0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Антон</a:t>
            </a:r>
            <a:r>
              <a:rPr lang="en-US" b="1" kern="0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533400" y="379095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NAG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4552950"/>
            <a:ext cx="2376264" cy="40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a.beygul@nag.ru</a:t>
            </a: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09800" y="209550"/>
            <a:ext cx="4572000" cy="30146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7400" y="2495550"/>
            <a:ext cx="4800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dirty="0">
                <a:ln w="11430"/>
                <a:solidFill>
                  <a:srgbClr val="FBA12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istralBlackC" pitchFamily="82" charset="0"/>
                <a:cs typeface="Aharoni" pitchFamily="2" charset="-79"/>
              </a:rPr>
              <a:t>    </a:t>
            </a:r>
            <a:r>
              <a:rPr lang="ru-RU" sz="2000" dirty="0" smtClean="0">
                <a:ln w="11430"/>
                <a:solidFill>
                  <a:srgbClr val="FBA12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istralBlackC" pitchFamily="82" charset="0"/>
                <a:cs typeface="Aharoni" pitchFamily="2" charset="-79"/>
              </a:rPr>
              <a:t>Внимание! </a:t>
            </a:r>
          </a:p>
          <a:p>
            <a:pPr algn="ctr">
              <a:defRPr/>
            </a:pPr>
            <a:r>
              <a:rPr lang="ru-RU" sz="2000" dirty="0" smtClean="0">
                <a:ln w="11430"/>
                <a:solidFill>
                  <a:srgbClr val="FBA12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istralBlackC" pitchFamily="82" charset="0"/>
                <a:cs typeface="Aharoni" pitchFamily="2" charset="-79"/>
              </a:rPr>
              <a:t>Ведется видеонаблюдение</a:t>
            </a:r>
            <a:r>
              <a:rPr lang="ru-RU" sz="2000" b="1" dirty="0" smtClean="0">
                <a:ln w="11430"/>
                <a:solidFill>
                  <a:srgbClr val="FBA12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istralBlackC" pitchFamily="82" charset="0"/>
                <a:cs typeface="Aharoni" pitchFamily="2" charset="-79"/>
              </a:rPr>
              <a:t>! </a:t>
            </a:r>
            <a:endParaRPr lang="ru-RU" sz="2000" b="1" dirty="0">
              <a:ln w="11430"/>
              <a:solidFill>
                <a:srgbClr val="FBA12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gistralBlackC" pitchFamily="82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BA12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gistralBlackC" pitchFamily="82" charset="0"/>
                <a:cs typeface="Aharoni" pitchFamily="2" charset="-79"/>
              </a:rPr>
              <a:t>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Идеальный портрет</a:t>
            </a: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38350"/>
            <a:ext cx="7948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 камер нет хвоста или производитель позаботился о монтажных коробках</a:t>
            </a:r>
          </a:p>
          <a:p>
            <a:pPr marL="342900" indent="-342900">
              <a:buAutoNum type="arabicPeriod"/>
            </a:pPr>
            <a:r>
              <a:rPr lang="ru-RU" dirty="0" smtClean="0"/>
              <a:t>Удобная внешняя настройка объектива или моторизованный объектив</a:t>
            </a:r>
          </a:p>
          <a:p>
            <a:pPr marL="342900" indent="-342900">
              <a:buAutoNum type="arabicPeriod"/>
            </a:pPr>
            <a:r>
              <a:rPr lang="ru-RU" dirty="0" smtClean="0"/>
              <a:t>Изоляция внутренностей камеры от корпуса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Работающая во всех ОС и браузерах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6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9400" y="819150"/>
            <a:ext cx="473302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Утилиты и инструменты для работы с камерами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3550"/>
            <a:ext cx="9144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написаны, чтоб проще сделать жизнь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Утилиты и инструменты для работы с камерами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87" y="1733550"/>
            <a:ext cx="64475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Утилита поиска камер в сети.  </a:t>
            </a:r>
            <a:endParaRPr lang="en-US" sz="2400" dirty="0" smtClean="0"/>
          </a:p>
          <a:p>
            <a:pPr marL="342900" indent="193675"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/>
              <a:t>Обычно ищет камеры производителя ПО</a:t>
            </a:r>
            <a:endParaRPr lang="en-US" sz="2400" dirty="0" smtClean="0"/>
          </a:p>
          <a:p>
            <a:pPr marL="342900" indent="193675"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/>
              <a:t>Пакетное обновление </a:t>
            </a:r>
          </a:p>
          <a:p>
            <a:pPr marL="342900" indent="193675"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/>
              <a:t>Пакетная смена </a:t>
            </a:r>
            <a:r>
              <a:rPr lang="en-US" sz="2400" dirty="0" smtClean="0"/>
              <a:t>IP </a:t>
            </a:r>
            <a:r>
              <a:rPr lang="ru-RU" sz="2400" dirty="0" smtClean="0"/>
              <a:t>адресов</a:t>
            </a:r>
          </a:p>
          <a:p>
            <a:pPr marL="342900" indent="193675"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/>
              <a:t>Пакетное применение настроек</a:t>
            </a:r>
            <a:r>
              <a:rPr lang="en-US" sz="2400" dirty="0" smtClean="0"/>
              <a:t>                      </a:t>
            </a:r>
          </a:p>
          <a:p>
            <a:pPr marL="457200" indent="-457200">
              <a:buAutoNum type="arabicPeriod" startAt="2"/>
              <a:tabLst>
                <a:tab pos="900113" algn="l"/>
              </a:tabLst>
            </a:pPr>
            <a:r>
              <a:rPr lang="ru-RU" sz="2400" dirty="0" smtClean="0"/>
              <a:t>Бесплатный </a:t>
            </a:r>
            <a:r>
              <a:rPr lang="en-US" sz="2400" dirty="0" smtClean="0"/>
              <a:t>VMS, </a:t>
            </a:r>
            <a:r>
              <a:rPr lang="en-US" sz="2400" dirty="0" smtClean="0"/>
              <a:t>CMS</a:t>
            </a:r>
            <a:endParaRPr lang="ru-RU" sz="2400" dirty="0" smtClean="0"/>
          </a:p>
          <a:p>
            <a:pPr marL="457200" indent="-457200">
              <a:buAutoNum type="arabicPeriod" startAt="2"/>
              <a:tabLst>
                <a:tab pos="900113" algn="l"/>
              </a:tabLst>
            </a:pPr>
            <a:r>
              <a:rPr lang="ru-RU" sz="2400" dirty="0" smtClean="0"/>
              <a:t>Приложения для смартфонов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ONVIF device manager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Утилиты и инструменты для работы с камерами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164" y="1581150"/>
            <a:ext cx="473283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809750"/>
            <a:ext cx="35605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Он поможет 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Построить дерево камер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Инфо</a:t>
            </a:r>
            <a:r>
              <a:rPr lang="ru-RU" sz="2400" dirty="0" smtClean="0"/>
              <a:t> по камере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Изменить настройки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Прошить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Перезапустить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Зайти без пароля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Посмотреть ссылку  </a:t>
            </a:r>
            <a:r>
              <a:rPr lang="en-US" sz="2400" dirty="0" smtClean="0"/>
              <a:t>RTSP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Telnet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только для служебного доступа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Утилиты и инструменты для работы с камерами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38350"/>
            <a:ext cx="49607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6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9400" y="819150"/>
            <a:ext cx="473302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Характеристики камер: как не дать себя обмануть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http://nearyou.ru/bosch/fokus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57350"/>
            <a:ext cx="4038600" cy="3261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Размеры матриц. Просто невежество. Не более.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9750"/>
            <a:ext cx="4572000" cy="22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09750"/>
            <a:ext cx="5019675" cy="77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5726" y="4524375"/>
            <a:ext cx="92297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5200" y="4248150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SONY.NET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Чувствительность камер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33550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0.0001Лк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657350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Sens</a:t>
            </a:r>
            <a:r>
              <a:rPr lang="en-US" sz="3600" b="1" dirty="0" smtClean="0">
                <a:solidFill>
                  <a:srgbClr val="FF0000"/>
                </a:solidFill>
              </a:rPr>
              <a:t>-UP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733550"/>
            <a:ext cx="1801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Starlight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343150"/>
            <a:ext cx="781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Чувствительность, это не только матрица, но и объектив. Обратите внимание</a:t>
            </a:r>
            <a:endParaRPr lang="ru-RU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52750"/>
            <a:ext cx="300939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76550"/>
            <a:ext cx="3219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724150"/>
            <a:ext cx="1143000" cy="4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http://vgi-market.ru.images.1c-bitrix-cdn.ru/upload/iblock/5e7/5e7c5cf01aca8c95305ff596e064bafa.jpg?14174475223276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364" b="36969"/>
          <a:stretch>
            <a:fillRect/>
          </a:stretch>
        </p:blipFill>
        <p:spPr bwMode="auto">
          <a:xfrm>
            <a:off x="2133600" y="2724150"/>
            <a:ext cx="2133600" cy="302834"/>
          </a:xfrm>
          <a:prstGeom prst="rect">
            <a:avLst/>
          </a:prstGeom>
          <a:noFill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171950"/>
            <a:ext cx="6629400" cy="40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52950"/>
            <a:ext cx="4638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 descr="dahua 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943350"/>
            <a:ext cx="1228725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Широкий динамический диапазон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62150"/>
            <a:ext cx="7054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 WDR</a:t>
            </a:r>
            <a:r>
              <a:rPr lang="ru-RU" b="1" dirty="0" smtClean="0"/>
              <a:t> </a:t>
            </a:r>
            <a:r>
              <a:rPr lang="ru-RU" dirty="0" smtClean="0"/>
              <a:t>– аппаратный, который поддерживается матрицей и чипом.</a:t>
            </a:r>
          </a:p>
          <a:p>
            <a:r>
              <a:rPr lang="ru-RU" dirty="0" smtClean="0"/>
              <a:t>Более дорогой</a:t>
            </a:r>
            <a:r>
              <a:rPr lang="en-US" dirty="0" smtClean="0"/>
              <a:t>. </a:t>
            </a:r>
            <a:r>
              <a:rPr lang="ru-RU" dirty="0" smtClean="0"/>
              <a:t>Матрицы с повышенной частотой кадров.</a:t>
            </a:r>
          </a:p>
          <a:p>
            <a:endParaRPr lang="ru-RU" dirty="0" smtClean="0"/>
          </a:p>
          <a:p>
            <a:r>
              <a:rPr lang="en-US" b="1" dirty="0" smtClean="0"/>
              <a:t>DWDR</a:t>
            </a:r>
            <a:r>
              <a:rPr lang="ru-RU" dirty="0" smtClean="0"/>
              <a:t> – программно создаваемый чипом. Постобработка.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3333750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WDR 100dB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3333750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WDR 120dB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Широкий динамический диапазон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2946" name="Picture 2" descr="http://i.ytimg.com/vi/LJT7DIPLRg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87698"/>
            <a:ext cx="6321425" cy="355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424" y="423944"/>
            <a:ext cx="88211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Сегодня в программе: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9055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Делаем один раз - грамотный монтаж и установка камер.</a:t>
            </a:r>
            <a:br>
              <a:rPr lang="ru-RU" sz="2800" dirty="0" smtClean="0"/>
            </a:br>
            <a:r>
              <a:rPr lang="ru-RU" sz="2800" dirty="0" smtClean="0"/>
              <a:t>2. Утилиты и инструменты для работы с камерами. </a:t>
            </a:r>
            <a:r>
              <a:rPr lang="ru-RU" sz="2800" dirty="0" err="1" smtClean="0"/>
              <a:t>Телнет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3. Характеристики камер и как не дать себя обмануть</a:t>
            </a:r>
            <a:br>
              <a:rPr lang="ru-RU" sz="2800" dirty="0" smtClean="0"/>
            </a:br>
            <a:r>
              <a:rPr lang="ru-RU" sz="2800" dirty="0" smtClean="0"/>
              <a:t>4. Пассивное </a:t>
            </a:r>
            <a:r>
              <a:rPr lang="ru-RU" sz="2800" dirty="0" err="1" smtClean="0"/>
              <a:t>PoE</a:t>
            </a:r>
            <a:r>
              <a:rPr lang="ru-RU" sz="2800" dirty="0" smtClean="0"/>
              <a:t> - имеет ли право на жизнь?</a:t>
            </a:r>
          </a:p>
          <a:p>
            <a:r>
              <a:rPr lang="ru-RU" sz="2800" dirty="0" smtClean="0"/>
              <a:t>5. Удобности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 подсветка + угол обзора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48150"/>
            <a:ext cx="755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дальше заявлена дальность – тем уже будет пучок света от ИК диодов</a:t>
            </a:r>
            <a:endParaRPr lang="en-US" dirty="0" smtClean="0"/>
          </a:p>
          <a:p>
            <a:r>
              <a:rPr lang="ru-RU" dirty="0" smtClean="0"/>
              <a:t>И тем уже должен быть угол обзора(больше мм фокусное расстояние)</a:t>
            </a:r>
            <a:endParaRPr lang="ru-RU" dirty="0"/>
          </a:p>
        </p:txBody>
      </p:sp>
      <p:pic>
        <p:nvPicPr>
          <p:cNvPr id="68612" name="Picture 4" descr="Уличная ip камера OMNY 222 PRO HD 2.0Мп, c ИК подсветкой, 2.8-12мм, PoE, USB,с кронштей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33600" y="1581150"/>
            <a:ext cx="3581400" cy="2543175"/>
          </a:xfrm>
          <a:prstGeom prst="rect">
            <a:avLst/>
          </a:prstGeom>
          <a:noFill/>
        </p:spPr>
      </p:pic>
      <p:sp>
        <p:nvSpPr>
          <p:cNvPr id="9" name="Блок-схема: извлечение 8"/>
          <p:cNvSpPr/>
          <p:nvPr/>
        </p:nvSpPr>
        <p:spPr>
          <a:xfrm rot="16200000">
            <a:off x="2476500" y="1390650"/>
            <a:ext cx="685800" cy="30480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 rot="16200000">
            <a:off x="1409700" y="2228850"/>
            <a:ext cx="1143000" cy="1371600"/>
          </a:xfrm>
          <a:prstGeom prst="flowChartExtra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76400" y="1657350"/>
            <a:ext cx="550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ИК диоды светят далеко, а объектив широкоугольный</a:t>
            </a:r>
            <a:endParaRPr lang="ru-RU" dirty="0"/>
          </a:p>
        </p:txBody>
      </p:sp>
      <p:pic>
        <p:nvPicPr>
          <p:cNvPr id="34818" name="Picture 2" descr="http://www.xres.ru/images/test/avc-211_ifk_aruy_test_www_xres_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62150"/>
            <a:ext cx="2819400" cy="2306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 подсветка + угол обзора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48150"/>
            <a:ext cx="755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дальше заявлена дальность – тем уже будет пучок света от ИК диодов</a:t>
            </a:r>
            <a:endParaRPr lang="en-US" dirty="0" smtClean="0"/>
          </a:p>
          <a:p>
            <a:r>
              <a:rPr lang="ru-RU" dirty="0" smtClean="0"/>
              <a:t>И тем уже должен быть угол обзора(больше мм фокусное расстояние)</a:t>
            </a:r>
            <a:endParaRPr lang="ru-RU" dirty="0"/>
          </a:p>
        </p:txBody>
      </p:sp>
      <p:pic>
        <p:nvPicPr>
          <p:cNvPr id="68612" name="Picture 4" descr="Уличная ip камера OMNY 222 PRO HD 2.0Мп, c ИК подсветкой, 2.8-12мм, PoE, USB,с кронштей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33600" y="1581150"/>
            <a:ext cx="3581400" cy="2543175"/>
          </a:xfrm>
          <a:prstGeom prst="rect">
            <a:avLst/>
          </a:prstGeom>
          <a:noFill/>
        </p:spPr>
      </p:pic>
      <p:sp>
        <p:nvSpPr>
          <p:cNvPr id="9" name="Блок-схема: извлечение 8"/>
          <p:cNvSpPr/>
          <p:nvPr/>
        </p:nvSpPr>
        <p:spPr>
          <a:xfrm rot="16200000">
            <a:off x="1333500" y="2457450"/>
            <a:ext cx="914400" cy="8382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 rot="16200000">
            <a:off x="2324100" y="1695450"/>
            <a:ext cx="457200" cy="2362200"/>
          </a:xfrm>
          <a:prstGeom prst="flowChartExtra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0400" y="1657350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 наоборот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 подсветка + угол обзора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48150"/>
            <a:ext cx="755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дальше заявлена дальность – тем уже будет пучок света от ИК диодов</a:t>
            </a:r>
            <a:endParaRPr lang="en-US" dirty="0" smtClean="0"/>
          </a:p>
          <a:p>
            <a:r>
              <a:rPr lang="ru-RU" dirty="0" smtClean="0"/>
              <a:t>И тем уже должен быть угол обзора(больше мм фокусное расстояние)</a:t>
            </a:r>
            <a:endParaRPr lang="ru-RU" dirty="0"/>
          </a:p>
        </p:txBody>
      </p:sp>
      <p:sp>
        <p:nvSpPr>
          <p:cNvPr id="9" name="Блок-схема: извлечение 8"/>
          <p:cNvSpPr/>
          <p:nvPr/>
        </p:nvSpPr>
        <p:spPr>
          <a:xfrm rot="16200000">
            <a:off x="495300" y="3067050"/>
            <a:ext cx="914400" cy="8382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 rot="16200000">
            <a:off x="3657600" y="2266950"/>
            <a:ext cx="457200" cy="24384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 rot="16200000">
            <a:off x="6057900" y="3067050"/>
            <a:ext cx="914400" cy="8382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 rot="16200000">
            <a:off x="7086600" y="2266950"/>
            <a:ext cx="457200" cy="24384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3400" y="1733550"/>
            <a:ext cx="6189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идеале угол подсветки и камеры совпадают.</a:t>
            </a:r>
          </a:p>
          <a:p>
            <a:r>
              <a:rPr lang="ru-RU" dirty="0" smtClean="0"/>
              <a:t>А в особенно хороших ВФ камерах – </a:t>
            </a:r>
            <a:r>
              <a:rPr lang="ru-RU" dirty="0" smtClean="0"/>
              <a:t>ИК диоды </a:t>
            </a:r>
            <a:r>
              <a:rPr lang="ru-RU" dirty="0" smtClean="0"/>
              <a:t>разных углов, </a:t>
            </a:r>
          </a:p>
          <a:p>
            <a:r>
              <a:rPr lang="ru-RU" dirty="0" smtClean="0"/>
              <a:t>чтобы создать равномерную освещенность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 подсветка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Smart IR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5778" name="Picture 2" descr="C:\Users\Antoshka\Desktop\omny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35534" cy="5138737"/>
          </a:xfrm>
          <a:prstGeom prst="rect">
            <a:avLst/>
          </a:prstGeom>
          <a:noFill/>
        </p:spPr>
      </p:pic>
      <p:pic>
        <p:nvPicPr>
          <p:cNvPr id="75779" name="Picture 3" descr="C:\Users\Antoshka\Desktop\omny-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90600" y="2800350"/>
            <a:ext cx="621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совсем  это именно умная ИК подсветка…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Характеристики камер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Чувствительность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48150"/>
            <a:ext cx="755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дальше заявлена дальность – тем уже будет пучок света от ИК диодов</a:t>
            </a:r>
            <a:endParaRPr lang="en-US" dirty="0" smtClean="0"/>
          </a:p>
          <a:p>
            <a:r>
              <a:rPr lang="ru-RU" dirty="0" smtClean="0"/>
              <a:t>И тем уже должен быть угол обзора(больше мм фокусное расстояние)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305050"/>
            <a:ext cx="5314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33750"/>
            <a:ext cx="5753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6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9400" y="819150"/>
            <a:ext cx="473302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Пассивное </a:t>
            </a:r>
            <a:r>
              <a:rPr lang="en-US" sz="2400" b="1" dirty="0" err="1" smtClean="0">
                <a:solidFill>
                  <a:schemeClr val="bg1"/>
                </a:solidFill>
              </a:rPr>
              <a:t>PoE</a:t>
            </a:r>
            <a:r>
              <a:rPr lang="ru-RU" sz="2400" b="1" dirty="0" smtClean="0">
                <a:solidFill>
                  <a:schemeClr val="bg1"/>
                </a:solidFill>
              </a:rPr>
              <a:t> – имеет право на жизнь?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818" name="AutoShape 2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img0.joyreactor.cc/pics/post/%D0%BD%D0%B0%D1%81%D0%B5%D0%BA%D0%BE%D0%BC%D1%8B%D0%B5-%D0%BF%D1%80%D0%B0%D0%B2%D0%BE-%D0%BD%D0%B0-%D0%B6%D0%B8%D0%B7%D0%BD%D1%8C-%D0%BC%D1%83%D1%85%D0%BE%D0%BB%D0%BE%D0%B2%D0%BA%D0%B0-%D0%BF%D0%B5%D1%81%D0%BE%D1%87%D0%BD%D0%B8%D1%86%D0%B0-10919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962150"/>
            <a:ext cx="4074937" cy="2882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ират / смешные картинки и другие приколы: комиксы, гиф анимация, видео, лучший интеллектуальный юмор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038350"/>
            <a:ext cx="2844800" cy="2133601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пассивного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9" name="Picture 21" descr="Инжектор питания через Ethernet (RB/POE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038350"/>
            <a:ext cx="1676400" cy="1278956"/>
          </a:xfrm>
          <a:prstGeom prst="rect">
            <a:avLst/>
          </a:prstGeom>
          <a:noFill/>
        </p:spPr>
      </p:pic>
      <p:pic>
        <p:nvPicPr>
          <p:cNvPr id="32791" name="Picture 23" descr="Блок питания с PoE 24V, 0,75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38350"/>
            <a:ext cx="1143000" cy="857250"/>
          </a:xfrm>
          <a:prstGeom prst="rect">
            <a:avLst/>
          </a:prstGeom>
          <a:noFill/>
        </p:spPr>
      </p:pic>
      <p:pic>
        <p:nvPicPr>
          <p:cNvPr id="32797" name="Picture 29" descr="http://www.technotrade.com.ua/userfiles/images/poe_injector/poe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095750"/>
            <a:ext cx="1074085" cy="771526"/>
          </a:xfrm>
          <a:prstGeom prst="rect">
            <a:avLst/>
          </a:prstGeom>
          <a:noFill/>
        </p:spPr>
      </p:pic>
      <p:pic>
        <p:nvPicPr>
          <p:cNvPr id="32799" name="Picture 31" descr="Блок питания с PoE, 24V, 0.5A  (не 802.3af)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333750"/>
            <a:ext cx="1447800" cy="1085850"/>
          </a:xfrm>
          <a:prstGeom prst="rect">
            <a:avLst/>
          </a:prstGeom>
          <a:noFill/>
        </p:spPr>
      </p:pic>
      <p:pic>
        <p:nvPicPr>
          <p:cNvPr id="32801" name="Picture 33" descr="Картинки по запросу инжектор po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733550"/>
            <a:ext cx="1752600" cy="857191"/>
          </a:xfrm>
          <a:prstGeom prst="rect">
            <a:avLst/>
          </a:prstGeom>
          <a:noFill/>
        </p:spPr>
      </p:pic>
      <p:pic>
        <p:nvPicPr>
          <p:cNvPr id="32803" name="Picture 35" descr="http://nsgate.ru/i/e/nip-212ppairn_8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115246"/>
            <a:ext cx="2971800" cy="2028254"/>
          </a:xfrm>
          <a:prstGeom prst="rect">
            <a:avLst/>
          </a:prstGeom>
          <a:noFill/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0" y="1504950"/>
            <a:ext cx="2971800" cy="838200"/>
          </a:xfrm>
          <a:prstGeom prst="wedgeRoundRectCallout">
            <a:avLst>
              <a:gd name="adj1" fmla="val -44932"/>
              <a:gd name="adj2" fmla="val 102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«Невежливое, грубое»,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Всегда навязывает своё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715000" y="2343150"/>
            <a:ext cx="3429000" cy="838200"/>
          </a:xfrm>
          <a:prstGeom prst="wedgeRoundRectCallout">
            <a:avLst>
              <a:gd name="adj1" fmla="val 53083"/>
              <a:gd name="adj2" fmla="val 138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Путаюсь в их  многообразии</a:t>
            </a:r>
          </a:p>
          <a:p>
            <a:pPr marL="742950" indent="-742950"/>
            <a:r>
              <a:rPr lang="ru-RU" b="1" dirty="0" smtClean="0">
                <a:solidFill>
                  <a:schemeClr val="bg1"/>
                </a:solidFill>
              </a:rPr>
              <a:t>10 12 24 30 40 48 76 92 Вольт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0" y="3409950"/>
            <a:ext cx="2514600" cy="838200"/>
          </a:xfrm>
          <a:prstGeom prst="wedgeRoundRectCallout">
            <a:avLst>
              <a:gd name="adj1" fmla="val -47758"/>
              <a:gd name="adj2" fmla="val 936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Глупые и опасные, зато дешевые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пассивного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своими руками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andrey.mikhalchuk.com/wp-content/andrey-mikhalchuk-com/routerbot-v3-poe-injector-bo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24086"/>
            <a:ext cx="4038600" cy="3029891"/>
          </a:xfrm>
          <a:prstGeom prst="rect">
            <a:avLst/>
          </a:prstGeom>
          <a:noFill/>
        </p:spPr>
      </p:pic>
      <p:pic>
        <p:nvPicPr>
          <p:cNvPr id="2054" name="Picture 6" descr="http://andrey.mikhalchuk.com/wp-content/andrey-mikhalchuk-com/routerbot-v3-poe-injector-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42189"/>
            <a:ext cx="4038600" cy="298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828800" y="1885950"/>
            <a:ext cx="5029200" cy="16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Потребители пассивного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770" name="Picture 2" descr="Картинки по запросу ьшлкщеш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14550"/>
            <a:ext cx="2037836" cy="889674"/>
          </a:xfrm>
          <a:prstGeom prst="rect">
            <a:avLst/>
          </a:prstGeom>
          <a:noFill/>
        </p:spPr>
      </p:pic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010" b="3297"/>
          <a:stretch>
            <a:fillRect/>
          </a:stretch>
        </p:blipFill>
        <p:spPr bwMode="auto">
          <a:xfrm>
            <a:off x="2590800" y="2419350"/>
            <a:ext cx="1447800" cy="6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Радиомаршрутизатор MikroTik RBSEXTANTG-5HP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333750"/>
            <a:ext cx="1537566" cy="1295400"/>
          </a:xfrm>
          <a:prstGeom prst="rect">
            <a:avLst/>
          </a:prstGeom>
          <a:noFill/>
        </p:spPr>
      </p:pic>
      <p:pic>
        <p:nvPicPr>
          <p:cNvPr id="78852" name="Picture 4" descr="IP-камера Ubiquiti UVC-PRO provides 1080p Full HD, 30 FP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733550"/>
            <a:ext cx="1371600" cy="792099"/>
          </a:xfrm>
          <a:prstGeom prst="rect">
            <a:avLst/>
          </a:prstGeom>
          <a:noFill/>
        </p:spPr>
      </p:pic>
      <p:pic>
        <p:nvPicPr>
          <p:cNvPr id="78856" name="Picture 8" descr="WiFi маршрутизатор MikroTik RB/411PON MIM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581399"/>
            <a:ext cx="2403231" cy="15621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19200" y="226695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447675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10-28V 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600" y="417195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10-28V 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 descr="Радиорелейный Wi-Fi мост Ubiquiti AirFiber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657350"/>
            <a:ext cx="2209800" cy="2209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696200" y="333375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42-58V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8858" name="Picture 10" descr="Toчка доступа UniF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486150"/>
            <a:ext cx="1493922" cy="141922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00800" y="47741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Стандартное 802.3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/at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93" name="Picture 25" descr="PoE инжектор PI-154-1M 1-портовый управляемый 802.3af 10/100Mbps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09750"/>
            <a:ext cx="2531119" cy="1809751"/>
          </a:xfrm>
          <a:prstGeom prst="rect">
            <a:avLst/>
          </a:prstGeom>
          <a:noFill/>
        </p:spPr>
      </p:pic>
      <p:pic>
        <p:nvPicPr>
          <p:cNvPr id="76802" name="Picture 2" descr="http://www.tp-linkru.com/resources/images/products/gallery/TL-POE150S_3.0-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14550"/>
            <a:ext cx="2413000" cy="1447801"/>
          </a:xfrm>
          <a:prstGeom prst="rect">
            <a:avLst/>
          </a:prstGeom>
          <a:noFill/>
        </p:spPr>
      </p:pic>
      <p:pic>
        <p:nvPicPr>
          <p:cNvPr id="76804" name="Picture 4" descr="http://optimus-cctv.ru/components/com_jshopping/files/img_products/full_PoE_________________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09750"/>
            <a:ext cx="2743200" cy="2057400"/>
          </a:xfrm>
          <a:prstGeom prst="rect">
            <a:avLst/>
          </a:prstGeom>
          <a:noFill/>
        </p:spPr>
      </p:pic>
      <p:pic>
        <p:nvPicPr>
          <p:cNvPr id="76806" name="Picture 6" descr="Инжектор PoE PI-154-8M управляемый 8-портовый 802.3af 10/100/1000Mbps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599" y="4019550"/>
            <a:ext cx="4656667" cy="838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43000" y="1809750"/>
            <a:ext cx="3970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«Вежливое»,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Всегда спросит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0600" y="3333750"/>
            <a:ext cx="50626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Стандартизировано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36-57Вольт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6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9400" y="819150"/>
            <a:ext cx="473302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Делаем один раз - грамотный монтаж и установка камер.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62" name="Picture 2" descr="http://e-burgas.com/wp-content/uploads/2012/11/konditsionery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62150"/>
            <a:ext cx="4082441" cy="287655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Пассивное..Активное.. Уживутся?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4400" y="21717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802.3</a:t>
            </a:r>
            <a:r>
              <a:rPr lang="en-US" dirty="0" err="1" smtClean="0"/>
              <a:t>af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00800" y="2171700"/>
            <a:ext cx="17526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802.3af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4400" y="37719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Passive 48V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00800" y="3009900"/>
            <a:ext cx="17526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802.3at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14400" y="29337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802.3</a:t>
            </a:r>
            <a:r>
              <a:rPr lang="en-US" dirty="0" smtClean="0"/>
              <a:t>at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2" idx="3"/>
          </p:cNvCxnSpPr>
          <p:nvPr/>
        </p:nvCxnSpPr>
        <p:spPr>
          <a:xfrm>
            <a:off x="2667000" y="2476500"/>
            <a:ext cx="3733800" cy="0"/>
          </a:xfrm>
          <a:prstGeom prst="straightConnector1">
            <a:avLst/>
          </a:prstGeom>
          <a:ln w="50800"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67000" y="3390900"/>
            <a:ext cx="3733800" cy="0"/>
          </a:xfrm>
          <a:prstGeom prst="straightConnector1">
            <a:avLst/>
          </a:prstGeom>
          <a:ln w="50800">
            <a:solidFill>
              <a:srgbClr val="00B05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2667000" y="2324100"/>
            <a:ext cx="3733800" cy="838200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400800" y="3695700"/>
            <a:ext cx="17526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Passive 48V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14400" y="45339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Passive none 48V</a:t>
            </a:r>
            <a:endParaRPr lang="ru-RU" sz="16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00800" y="4533900"/>
            <a:ext cx="18288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Passive none 48V</a:t>
            </a:r>
            <a:endParaRPr lang="ru-RU" sz="16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667000" y="4914900"/>
            <a:ext cx="3733800" cy="0"/>
          </a:xfrm>
          <a:prstGeom prst="straightConnector1">
            <a:avLst/>
          </a:prstGeom>
          <a:ln w="50800">
            <a:solidFill>
              <a:srgbClr val="7030A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667000" y="4229100"/>
            <a:ext cx="3733800" cy="0"/>
          </a:xfrm>
          <a:prstGeom prst="straightConnector1">
            <a:avLst/>
          </a:prstGeom>
          <a:ln w="50800">
            <a:solidFill>
              <a:srgbClr val="FFFF0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37" idx="1"/>
            <a:endCxn id="30" idx="3"/>
          </p:cNvCxnSpPr>
          <p:nvPr/>
        </p:nvCxnSpPr>
        <p:spPr>
          <a:xfrm rot="10800000">
            <a:off x="2667000" y="3238500"/>
            <a:ext cx="3733800" cy="800100"/>
          </a:xfrm>
          <a:prstGeom prst="bentConnector3">
            <a:avLst>
              <a:gd name="adj1" fmla="val 65136"/>
            </a:avLst>
          </a:prstGeom>
          <a:ln w="50800">
            <a:solidFill>
              <a:srgbClr val="FFFF0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10800000">
            <a:off x="2667000" y="2628900"/>
            <a:ext cx="3733800" cy="1219200"/>
          </a:xfrm>
          <a:prstGeom prst="bentConnector3">
            <a:avLst>
              <a:gd name="adj1" fmla="val 57993"/>
            </a:avLst>
          </a:prstGeom>
          <a:ln w="50800">
            <a:solidFill>
              <a:srgbClr val="FFFF0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IP-камера Ubiquiti UVC-PRO provides 1080p Full HD, 30 FP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581150"/>
            <a:ext cx="990600" cy="572072"/>
          </a:xfrm>
          <a:prstGeom prst="rect">
            <a:avLst/>
          </a:prstGeom>
          <a:noFill/>
        </p:spPr>
      </p:pic>
      <p:pic>
        <p:nvPicPr>
          <p:cNvPr id="33" name="Picture 4" descr="http://optimus-cctv.ru/components/com_jshopping/files/img_products/full_PoE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428750"/>
            <a:ext cx="114300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Радиомаршрутизатор MikroTik RBSEXTANTG-5HP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581150"/>
            <a:ext cx="685800" cy="577787"/>
          </a:xfrm>
          <a:prstGeom prst="rect">
            <a:avLst/>
          </a:prstGeom>
          <a:noFill/>
        </p:spPr>
      </p:pic>
      <p:pic>
        <p:nvPicPr>
          <p:cNvPr id="32" name="Picture 23" descr="Блок питания с PoE 24V, 0,75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657350"/>
            <a:ext cx="762000" cy="5715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Пассивное..Активное.. Уживутся?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4400" y="21717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802.3</a:t>
            </a:r>
            <a:r>
              <a:rPr lang="en-US" dirty="0" err="1" smtClean="0"/>
              <a:t>af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00800" y="2171700"/>
            <a:ext cx="17526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802.3af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4400" y="37719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Passive 48V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00800" y="3009900"/>
            <a:ext cx="17526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802.3at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14400" y="29337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802.3</a:t>
            </a:r>
            <a:r>
              <a:rPr lang="en-US" dirty="0" smtClean="0"/>
              <a:t>at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00800" y="3695700"/>
            <a:ext cx="17526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Passive 48V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14400" y="4533900"/>
            <a:ext cx="1752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Passive none 48V</a:t>
            </a:r>
            <a:endParaRPr lang="ru-RU" sz="16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00800" y="4533900"/>
            <a:ext cx="18288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Passive none 48V</a:t>
            </a:r>
            <a:endParaRPr lang="ru-RU" sz="1600" dirty="0"/>
          </a:p>
        </p:txBody>
      </p:sp>
      <p:cxnSp>
        <p:nvCxnSpPr>
          <p:cNvPr id="46" name="Соединительная линия уступом 45"/>
          <p:cNvCxnSpPr/>
          <p:nvPr/>
        </p:nvCxnSpPr>
        <p:spPr>
          <a:xfrm rot="10800000" flipV="1">
            <a:off x="2667000" y="2324100"/>
            <a:ext cx="3733800" cy="2362200"/>
          </a:xfrm>
          <a:prstGeom prst="bentConnector3">
            <a:avLst>
              <a:gd name="adj1" fmla="val 42245"/>
            </a:avLst>
          </a:prstGeom>
          <a:ln w="50800">
            <a:solidFill>
              <a:srgbClr val="7030A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2667000" y="3162300"/>
            <a:ext cx="3733800" cy="1752600"/>
          </a:xfrm>
          <a:prstGeom prst="bentConnector3">
            <a:avLst>
              <a:gd name="adj1" fmla="val 35714"/>
            </a:avLst>
          </a:prstGeom>
          <a:ln w="50800">
            <a:solidFill>
              <a:srgbClr val="FFFF0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0800000" flipV="1">
            <a:off x="2667000" y="2552700"/>
            <a:ext cx="3733800" cy="1371600"/>
          </a:xfrm>
          <a:prstGeom prst="bentConnector3">
            <a:avLst>
              <a:gd name="adj1" fmla="val 56531"/>
            </a:avLst>
          </a:prstGeom>
          <a:ln w="50800">
            <a:solidFill>
              <a:srgbClr val="7030A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 rot="10800000" flipV="1">
            <a:off x="2667000" y="3390900"/>
            <a:ext cx="3733800" cy="762000"/>
          </a:xfrm>
          <a:prstGeom prst="bentConnector3">
            <a:avLst>
              <a:gd name="adj1" fmla="val 50000"/>
            </a:avLst>
          </a:prstGeom>
          <a:ln w="50800">
            <a:solidFill>
              <a:srgbClr val="FFFF00"/>
            </a:solidFill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рест 32"/>
          <p:cNvSpPr/>
          <p:nvPr/>
        </p:nvSpPr>
        <p:spPr>
          <a:xfrm rot="19052336">
            <a:off x="3808710" y="2432073"/>
            <a:ext cx="1888463" cy="1858564"/>
          </a:xfrm>
          <a:prstGeom prst="plus">
            <a:avLst>
              <a:gd name="adj" fmla="val 464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914400" y="1581150"/>
            <a:ext cx="8001000" cy="3562350"/>
            <a:chOff x="914400" y="2266950"/>
            <a:chExt cx="8001000" cy="356235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914400" y="2266950"/>
              <a:ext cx="8001000" cy="35623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18000"/>
              </a:schemeClr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Спонсоры </a:t>
              </a:r>
              <a:r>
                <a:rPr lang="ru-RU" sz="4000" dirty="0" err="1" smtClean="0">
                  <a:solidFill>
                    <a:schemeClr val="tx1"/>
                  </a:solidFill>
                </a:rPr>
                <a:t>фейлов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4010" b="3297"/>
            <a:stretch>
              <a:fillRect/>
            </a:stretch>
          </p:blipFill>
          <p:spPr bwMode="auto">
            <a:xfrm>
              <a:off x="1295400" y="3409950"/>
              <a:ext cx="2582466" cy="132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 descr="Картинки по запросу ьшлкщешл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3181350"/>
              <a:ext cx="3092958" cy="15055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ПОВЗРЫВАЕМ?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46" name="Picture 2" descr="http://meownauts.com/wp-content/uploads/2015/07/1418230685_1290790577_back-to-the-futur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33550"/>
            <a:ext cx="5919884" cy="3209687"/>
          </a:xfrm>
          <a:prstGeom prst="rect">
            <a:avLst/>
          </a:prstGeom>
          <a:noFill/>
        </p:spPr>
      </p:pic>
      <p:pic>
        <p:nvPicPr>
          <p:cNvPr id="82948" name="Picture 4" descr="http://icdn.lenta.ru/images/2014/01/31/12/20140131122207088/pic_2d8b52b442471c1f0afa1f5ff7cda9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33550"/>
            <a:ext cx="5867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Удобности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35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не хватило медного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линка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PEXT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D:\SUP\CHINA\CSE\3_pictures\POE\IMG_6584-1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62150"/>
            <a:ext cx="2400300" cy="2233772"/>
          </a:xfrm>
          <a:prstGeom prst="rect">
            <a:avLst/>
          </a:prstGeom>
          <a:noFill/>
        </p:spPr>
      </p:pic>
      <p:pic>
        <p:nvPicPr>
          <p:cNvPr id="1029" name="Picture 5" descr="C:\Users\Antoshka\Desktop\Схемы для PoE инжекторов_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73454"/>
            <a:ext cx="5486400" cy="38700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552950"/>
            <a:ext cx="403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Удлинитель </a:t>
            </a:r>
            <a:r>
              <a:rPr lang="en-US" dirty="0" smtClean="0"/>
              <a:t>Ethernet</a:t>
            </a:r>
            <a:r>
              <a:rPr lang="ru-RU" dirty="0" smtClean="0"/>
              <a:t> с питанием от </a:t>
            </a:r>
            <a:r>
              <a:rPr lang="en-US" dirty="0" err="1" smtClean="0"/>
              <a:t>PoE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Удобности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57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не нет розеток рядом, но есть </a:t>
            </a:r>
            <a:r>
              <a:rPr lang="en-US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линк</a:t>
            </a: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D:\SUP\CHINA\CSE\3_pictures\SPLITTER_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11" t="10466" r="10638" b="9295"/>
          <a:stretch>
            <a:fillRect/>
          </a:stretch>
        </p:blipFill>
        <p:spPr bwMode="auto">
          <a:xfrm>
            <a:off x="2209800" y="2419350"/>
            <a:ext cx="2133600" cy="1533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трелка вправо 6"/>
          <p:cNvSpPr/>
          <p:nvPr/>
        </p:nvSpPr>
        <p:spPr>
          <a:xfrm>
            <a:off x="228600" y="2647950"/>
            <a:ext cx="1600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PoE+Data</a:t>
            </a:r>
            <a:endParaRPr lang="ru-RU" dirty="0"/>
          </a:p>
        </p:txBody>
      </p:sp>
      <p:sp>
        <p:nvSpPr>
          <p:cNvPr id="10" name="Стрелка углом 9"/>
          <p:cNvSpPr/>
          <p:nvPr/>
        </p:nvSpPr>
        <p:spPr>
          <a:xfrm>
            <a:off x="4876800" y="1809750"/>
            <a:ext cx="1447800" cy="990600"/>
          </a:xfrm>
          <a:prstGeom prst="bentArrow">
            <a:avLst>
              <a:gd name="adj1" fmla="val 21154"/>
              <a:gd name="adj2" fmla="val 25000"/>
              <a:gd name="adj3" fmla="val 25000"/>
              <a:gd name="adj4" fmla="val 45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flipV="1">
            <a:off x="4800600" y="3409950"/>
            <a:ext cx="1447800" cy="1066800"/>
          </a:xfrm>
          <a:prstGeom prst="bentArrow">
            <a:avLst>
              <a:gd name="adj1" fmla="val 21154"/>
              <a:gd name="adj2" fmla="val 25000"/>
              <a:gd name="adj3" fmla="val 25000"/>
              <a:gd name="adj4" fmla="val 45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71475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5,9 </a:t>
            </a:r>
            <a:r>
              <a:rPr lang="ru-RU" dirty="0" smtClean="0"/>
              <a:t>или 12В</a:t>
            </a:r>
            <a:endParaRPr lang="ru-RU" dirty="0"/>
          </a:p>
        </p:txBody>
      </p:sp>
      <p:pic>
        <p:nvPicPr>
          <p:cNvPr id="11268" name="Picture 4" descr="http://www.excall.ru/img/data_images/cisco_ip_phone_7960g_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58115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Удобности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мощности на коммутаторе</a:t>
            </a:r>
          </a:p>
        </p:txBody>
      </p:sp>
      <p:pic>
        <p:nvPicPr>
          <p:cNvPr id="1026" name="Picture 2" descr="C:\Users\Antoshka\Desktop\1w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7" r="9503"/>
          <a:stretch>
            <a:fillRect/>
          </a:stretch>
        </p:blipFill>
        <p:spPr bwMode="auto">
          <a:xfrm>
            <a:off x="990600" y="1657350"/>
            <a:ext cx="1066800" cy="21736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3" descr="C:\Users\Antoshka\Desktop\4po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962150"/>
            <a:ext cx="1798154" cy="3181350"/>
          </a:xfrm>
          <a:prstGeom prst="rect">
            <a:avLst/>
          </a:prstGeom>
          <a:noFill/>
        </p:spPr>
      </p:pic>
      <p:pic>
        <p:nvPicPr>
          <p:cNvPr id="1028" name="Picture 4" descr="C:\Users\Antoshka\Desktop\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65" t="21184" r="10854" b="50000"/>
          <a:stretch>
            <a:fillRect/>
          </a:stretch>
        </p:blipFill>
        <p:spPr bwMode="auto">
          <a:xfrm>
            <a:off x="6781800" y="1962150"/>
            <a:ext cx="13716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Пассивное </a:t>
            </a:r>
            <a:r>
              <a:rPr lang="en-US" sz="2400" b="1" dirty="0" err="1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PoE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жизнь</a:t>
            </a:r>
            <a:endParaRPr lang="en-US" sz="2400" b="1" dirty="0" smtClean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228600" y="1047750"/>
            <a:ext cx="792088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Перспективы</a:t>
            </a:r>
          </a:p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AutoShape 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ubiq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data:image/jpeg;base64,/9j/4AAQSkZJRgABAQAAAQABAAD/2wCEAAkGBxQQEhQUEhQWFhUWFx4XGRQYGBgXHRYZFhUWGBcVFxgaHSggGhslHBQXITEhJykrLi4uFx8zODMsNzQtLisBCgoKDg0OGxAQGzMmHyQtLDQvNy83MjcyOCwtLCwsNCwwNiw0NDQvLSwsKywsNC8yMC8sLCw3LSwsLCwsLCwsLP/AABEIAJABQAMBIgACEQEDEQH/xAAcAAEAAgIDAQAAAAAAAAAAAAAABgcFCAIDBAH/xABNEAABAwIDAwYHCwkIAgMAAAABAAIDBBEFEiEGBzETQVFhcYEiMjVSc5GxFEJTcnSSobKzwdEIFSMzNDZUYoIXJISTosLD0hZjRIOj/8QAGQEBAQADAQAAAAAAAAAAAAAAAAQCAwUB/8QALBEBAAICAgEDAQcFAQAAAAAAAAECAxEEIRIxQWFxFCIjQlGhsYGR0eHwE//aAAwDAQACEQMRAD8Au9ERAREQEREBERAREQEREBERAREQEREBERAREQEUK3qYu+CmbHFnD5Xavbm8FrLEnMOBJIHrUIwXeRVQWbIWzt6H+C7uePvBVOPi3yU8qpsnKpjv42XYiieCbwaSpsHP5F597JYC/U/gVK2uBFwbg84Wm+O1J1aG6mSt43WXlxXEGU0T5ZDZrG3PX0AdZOip3Z7bCsFY57GmUzvu6nB0PMMh96QOfhpqpBvCq5a+pZQUozZPCk6M3NmPMGjXtKleyGycWHs08OVw8OUjU/yt6G9Sqp4YsW7Rube3wkv55cmqzqI9/lIWnu6l9RFEuERfHPA4kBB9ReaTEIm+NLGO17R96+UuIwyktjlje4C5DXNcQOkgFe6l55Q9SIi8eiIiAiIgIiICIiAiIgIiICIiAiIgIiICIiAiLqq6lsTHSPOVrQXEnmAQYHbbaluHRNIAfK82ZGTa4FszjbmFx6woO7evUc1PF855WCxo1eK1Dpm08xB0YAx1msHAZjpfnOvEr10O7iuk8ZrIx/O659Tbrq48GClPxNbcrJnzXv8Ah70953rVPNDB/rP3rgd6lX8FB6n/APZZKk3UAazVNviNA+lxPsXGpw/BKLR7zO8e9DzIe8Ms0d6b40zqtd/Q1yY7tbTFu3o1h0DYPmuP+5fBjtfV8KKJ46TTG3e9xA+lfKvbtkelFRwwjz3tDndwGg9ZXZQYHiWLeFPI9kJ55LtBH8sYtftOiz8aVjc1isfP+mHla06i02n4YLFOcSNpGO82IZnA9HgOIv3r14W7EKARGNz4uWdljhf7+2pdyZ8UajXTirS2c2LpqGxa3PJ8K+xP9I4NHYoTBif5xxuNwN44iQz4sYN3d7jf1LGueL7iI6iO9srYJpqZnuZ9kewfaqrp43mDJYnNJJyeZxLiTmkd0cdeCz+H47W1VhHiMDXH3jgIz3Xbr3KM1r5MOrpeSNjHI4AEXDmONw1w52kEKXDZSkxaHl6IiCX38PFod0EcW9RGh6Fnl/8AONWmOp99b/uwxec7rE9x7f4d0+B42f8A5QPY8D/YsfPs1jJ4yvPZPb8FiDX4jhL8jnPYOYO8ON3xSdO4EFSjB96oOlVDb+eLUd7DqO4la5rlrG6xWY+IbItitOrTMT8yj02yGKnxhI7/AO+/tcvBNsXX++ppD/U13+5XRhG0VNV/qZmOPm3s4drTqsotP23JXqaw3fYsdu4tLXp+yNYONJL3Mv7FM90uFzQVExlhkjBiABexzQTn4AkcVaSLHJzbXrNZj1ZY+FWlotE+giIoloiIgIiICIiAiIgIiICIiAiIgIiICIiAi+E2WAxbbSjprh8zXOHvI/DPfbQd6yrS1uohja9a9zKQLi8C2trdaqzF96sjrimhDf55PCPc1pt6yoZim0NTVfrpnuHm3yt+a2wVePg5LevSTJzsdfTtc2LbbUVNcOma9w95H4Z7Dl0HeoVi+9WR1xTQtYPPk8I9zQQB6yq6ss1gGy9TWn9FGcnPK7wWDsPvu5WV4mHHG7/ukty82SdV/Z58Vx+pqv10z3Dzb5W/NFgvds5sdU1tixmSP4V4LW/0ji7u0VlbObu6ems+X9PJ0uHgt+Kz7zdTEC3BacnNrWPHFDbj4VrT5ZZRbZvYOmo7OI5aXz32sPit4D6T1qVIi5972vO7S6FKVpGqwi28XHPclI7KbSS/o2dIuPCd3D2hQbc/TZqt7vg4j/qcAPYVx3qe6JKq74pBDG3LG7KS03sXOuNBc249CzO5an8Gqk6XMYP6Q5x+uF0IrGPizPvKCbTk5UR7QwW9mi5OtD+aWMO72nKfuWA2bx2SgmEsevM9h4Pb0Hr6DzKwt8tDmhgmHvHlh7JAPvYPWqoVPG1kwxE/RLyYnHmmYbD0VVT4jThwDZInjVrgDY87XDmIUF2k3YcX0TuvkXn6GP8AuPrUS2O2nfh8uYXdE+3KR9I85v8AMPpV60NYyeNskbg5jhcOHOFDkrk4tvuz0uxzj5NfvR21xqqWSB+WRjo3t5nAtI6x+IWewjbqtprASco3zZRm9RuHD1q5sZwSCsZknjDxzHgW9bXDUKrtpd200F30xMzPN05Qdw0f3a9Spx8rFmjxyR2mycbLindJ6SPB96MElhUMdEfOHht+jUepTTD8ThqG5oZWSDpa4G3aOZa3uaQSCCCOIIsR2g8Fzp53RuzRucx3nNJB9YTJwKW7rOjHz716tG2zCKlMI3kVkFhIWzt6Hizu57fvBU5wjeRSTWEhMDv5/F+eNPXZQ5OJlp7b+i7Hy8V/fX1TJF1wVDZAHMc1zTwLSCD3hdimUiIiAiIgIuqSoY02c5oPQSAu1ARF8e8AXJAHSdEH1F1xzNd4rgbdBBt6l2ICLqfUsabF7QeguAXz3ZH8Iz5w/FB3IuEcod4pB7CCuaDwYxi0dK0OkJ8I5Wsa0uc93mtaNSVG8Ux7Enj+60BaPOlcy/zA4fSVndoMKdOI3xP5OaF2eN5F23Is5rxztINuleJu0zodKynkiPwjGmaM9YcwEgdoC349a3Ebloyb3qZ1CrNpJMTfrVicN6Mtmf6PB9ajI6lsC3a2icP2mIdTnBv0OsVAtsMKp66Rn5tYZJif0hjBEWXznPNmh1+jr6l0MHJ/Lauv4c/PxvzVtv8AlXaymCbP1Fa60EZcOd50Y3tcfYLlWNs7uxijs+rdyrvg23DB287voCmk9ZT0jQHyRQtHAOc1gHZcheZufWOqdvcPBtPd+kT2c3awQWfUHl3+adGA/F993+pThjA0AAAAcANAFh4drqF5ytrKcno5VmvZrqsyx4cLggg841XNyZLXndpdLHirSNVh9REWtsEXGSQNF3EAdJNvavkcrXeKQewg+xByc2+hXTS0kcVxGxrA45iGgC5ta5tz6LvRNmkf29ouXoKhtrkNzjtZ4X3KiKanfKbRsc89DWlx9QWyE0kbgWOc3UZS24vqLWsojgL/AM0x8hNTPDWk2qYWGQSC+jpA27mu6Ra3QruLyJx0mIjcoeTx4yXiZnUKyZsnXEXFLN8230E3We2Qxqowp+SqilZTvPhZmO/Rnz2m3DpCsYbZUXw4HUWvB9RbddNRtTFKCyCGapJ0yiJzWG/nPkAaAs7cm948b06YV41KT5Uv2kUUgcA5pBaRcEagg8CCuSwGycApqZsckkYddzsjXgtjDnEiNpJuQ29u5Zn3ZH8Iz5w/Fc+0RE6h0KzMxuWH2j2Rpq4Xkblk5pWaOHbzOHUVVO0uw1TR3cG8rF8Iwat+O3iO3gru92R/CM+cPxXz3XH57PnN/FUYeVfH16wnzcWmTv0lrUiufaPYikrCXRPbFMedhFnH+Zl/pFiorgGzcdDUu/OjPBAHIvsXxONzmLiBoR4Ng63ErpV5lLV3Hr+jm24d621Pp+qNbPw1oOajbP2xg5e+/glWRg+M4vGP7xRcq3zmujY/vGax+hSAbVULRpUwADmDh9AC6H7ViTSkgmqHdIYY2DrMkgAt2XUWTNbJ60j/AL5W48Ncfpef6Mhg2Nx1Re1oeyRls8UjS17c3A2PEGx1GmiyawmBYXKySSoqXNdPKA3KzxI2NJIY2+p1cSXHj1LNqO8RE9LKTMx2IiLFk1436eUZPQM9jlsJD4rewexa979PKEnoGexy2Eh8VvYPYg5qNbyvJdZ6I+0KSqNbyvJdZ6I+0IK//J7/AFlf8WD21CuVU1+T3+sr/iwe2oVyoNeN6sPKYy5l7ZzCy/Rns29uq6kn9iLv4wf5Z/7LA7yfLrfS0/2jFsCgpKs3UV9KDJSVWdzdcrS6FxtzNObKT22Wa3W7fy1Epo603lF+TkIyucW3zRyCwGYW489jfrtNUBiFv/JByP8AFsvbpyt5X6M1+9Bf6IotvKxyagoXTwFokD2NGZuYWc8A6XQSN1JGeLGntaF2MYGiwAA6ALKNbt8blrqGOectMjnPBytyizXlo0ueYKTpt5qFdb19u3UAbT0xAqJG5nPsDyTOANjpnOtui1+hQbZPdzU4p/eaqR0cbtWvf4ckl/fNB8VvWePQvHhNP+fMZcZNYnyOe4f+mM2a3sIDR/UVsSxoAAAsBoANAAOACPVYVG5SlLbMnmDuk5HDvFgogKrENmqlrHkyQO1Db3jlaOOS/wCreL8OvnCv9RreJgTa2hmYRd7GmSM84ewEi3aLjvQZnB8Tjq4Y54XZmSNzA+0EcxHBexVDuBxkubUUxN2tyzR9QfdrwO8NP9RVvIILvp8lyekj+uFjdwv7FN8oP2bFk99HkuT0kf1wsbuF/YpvlB+zYgstERBr1jP7xH5ZH/xrYVa9Yz+8R+WR/wDGthUHExjoHqC5BQrertLPh1NFJTFgc6YMOduYZcjzoLjW7QszsTiclXQ088tjJIzM7KLC9zwHMgrg7kXa/wB8HH4M85+Mn9iLv4wf5Z/7K40QawQ7MF2Je4OU15UxcrboaXXy36ulTz+xF38YP8s/9lhqL95v8U77Mq/EFWbPbo3UlVDP7qDuSeH5eTIzWBFr5tOKtJzQdCLjoX1EHQKOMcGM+aPwXeAq23u7Z1WGOpxTGMCRkjnZ2ZtWFlrai3jFT/C5jJDE93jPja426XNBPtXrzT1IiLx6IiINeN+nlCT0DPY5bCQ+K3sHsWve/TyjJ6BnscthIfFb2D2IOajW8ryXWeiPtCkqjW8ryXWeiPtCCv8A8nz9ZX/Fg9tQrlVNfk+frK/4sHtqFcqDXnepNyeMuktfIYX26cha63+lSf8Atzj/AIU/5rfwUd3lC+Ot65acEdIL2XCvb81wfAxfMb+CCmMY3zVErC2niZCTpyhdnIvzgWsD1m6kG6jYcRO93TyxzSOvkyP5QNLvGe5/vnm/dc8VMMZ2GoKppElNGDzSRtEbx1hzbfSqhw6pl2dxQwl5dA5zQ8cz43nwZLcA9tzqOgoNgFA99fkuT0sX2gU8UD31+S5PSxfaBBz3L+SovjyfauUqx+fk6Wd/mxPI7Qw2UV3L+SovjyfauUm2oiz0dS3phf8AUKCoPyfYB7pqD5kDAOrM83+oryVF7gakCrnbf9ZA0jryPJ9j1eiAlrovj3hoJOgAuT1BBQe5j9Hir4xw5OVncx4A9iv1UBuWdymKGQcDHK/57gR7Vf6CC76fJcnpI/rhY7cL+xTfKD9mxZHfR5Lk9JH9cLG7hHf3KcdFQfs2ILMREQa9Yz+8R+WR/wDGthVrzjBvtEflkf8AxrYZBWe/v9ig+UD7ORSTdh5LpPR/eVG9/f7FB8oH2cikm7DyXSej+8oJQiIgoOi/eb/FO+zKvxUHRfvN/infZlX4gIiIKV/KH8ej9HN7YlbmBfs1P6Fn1Gqo/wAofx6P0c3tiVuYF+zU/oWfUag9yIiAiIgoPfxRFtc154SwWB62Etd9ZvrVzbKYm2qo4Jmm+aNt+pwFnA9dwV4NvdkmYpT8mSGysJdFJ5riLEH+U6X7B0KnaGqxXAHubybhGTctIMkLj5zXDxT16X5wg2HUH3x4m2HDZGE+FMRG0c51u49wBUEdvrqiLCCEO6bvP0LGR4JimPTCSUOa3gJJGlkcbSdeTZxPDm42Fygln5P9ERHWTEaPfHGD08mHuP2qtpY7Z7Bo6GnjghHgsHE8XE6ucesnVZFBr9vJ8ut9LT/aMWwKoLefQ1H52fLFBK8NMT2lsb3NJZZwFwOkLJ/2k4v/AAX/AOEyC6lr9vkeKnFOSiN3ZGQ6ee5x07RmC9tRtRj1YMkcUkYOl44TGfnv4dospDu43aSU0oqq4tMjdY4gc+VxveSR54u14a21NzzBaTRYWUE31+S5PSxfaBTxQjfHTvkwx7Y2Oe7lI/Ba0uOkgubDVBx3L+SovjyfauU4e0OBB1BFiOoqGbn6d8eGRNkY5jg+TwXNLSLyOtodVNEGtFFK/AsT8IEiB5aQOL4XcCOkltj2hbI0VWyaNskTg9jxma4cCColvC2CjxRoewiOoYLNkPBw8yS3N0HiLlVhh8uMYE4t5J5iJuWWM0R6XNLfE7dOsINglDt6W0baKieA79LMDHG3n1FnP7ADx6wq/n301RaQ2nha7ziXG39Oi6tn9ja3G5hU4g97YT753gue3mZCz3jOvTv4oM1uFwJzGz1bhZrwIousNJL3DqvlH9JVuLpo6VkLGxxtDGMAa1oFgAOAC7kEO3t0ZlwucN1LMsncxwJ+hQ/cDiTR7qpyfCJbM3rFsj7dmVvzlb00TXtLXAFrgQQeBBFiCqH2k2ArcLn5eg5R8bTdj49ZIh5j2++HNfW44hBfa+PeGgkmwAuSeYDiSqLg3yVkQyzQROcNCSHxnvavDiu2WJ4wOQhjcI3aOZA13hdT5DzdVwg8eBynEMcZJHqJKoyg/wDrYcwJ/paPWtj1X26/YA4cHT1GU1DxlDW6iJvO0HncdLnqA7bBQVnv7/YoPlA+zkUk3YeS6T0f3lYHfjSSS0cIjje8icEhjS4gcm/UgDgpDu2hczDKVr2lrhHq1wII1PEHUIJKiIgoOi/eb/FO+zKvxUbR4bMNo+U5GXk/dLjymR2W3JnXNa1leSAiIgpX8ofx6P0c3tiVuYF+zU/oWfUaqr3+0Esz6TkopJLRzXyMc+1zFYHKDa9j6lauCNIp4ARYiJgIPMcg0KD2oiICIiAhCIg6m0zAbhjQenKPwXaiICIiAiIgIiICIiAiIgIiIK83j7uG4h+npi1lQBZwOjZgOGYjg7mzetQ3DNuMRwYCCsgc+NujTJcEAczZRcOHRdXquMkYcLOAIPMRceooKqi34U5GtJN/S+Nw9ZIUr2H26ixYzCOKSPkg0nPk1z5rWyuPmH1rLTbL0Tzd1JTk9Jij/BejDcGp6bN7ngiizWzcmxrM1r2vYa2ufWg9yx2J47BTSQxTSBj5yRGDfwiC0EX4DV7ePSsioTtlhjKvEKOGTxZKarbccWn+7We08xBsQepBKMQqIGOibLlzSv5OMFt8zspdlGnQ0nuXlxDaKmpZOSe4h+UPyMje+zSSATkabC4KibsTfO7DGzW90QVphnA+EZTS+EOpzSHjqcvdXVz4MXkLIJJyaOMFsZjBb+mk1OdzRbsQSagxqKdj3xl2VnjXje06C+gc0E6dCxv/AJtR5g3O/MRcN5Ga5A4kDJe3Ws5RzGRjXOY6MkXLHWzN6jlJF+wqO1XlmD5HL9tGgzMWMROfEwO8KZjpI2kOaXNZlzGxGls7dDrquyHE4nzPga8GWNrXvZrdrX3ynvylYXa4cnNQT+ZU8k4/y1DTHb5/J+pR/CZQzEW1hNm1T6mBxPRBk5HutDKe9BPKSuZKZBG7NybzG/jo4AEjr0IWLZtfRl4YJeLsgkyPEZde2US2yE30tdRZ0r2YBNM0lslS18xdzs90yE37mvHqUzrsIiNG+myN5HkTGGWFg0MsNOpB3YtisVLHyk7srMwbexddzjZrQACSSdF58O2ipqh/JxyfpCLiNzXMcQOJDXgEgdShldiLpcGw2eQOc8zUb3AC7nETM4DnJt9KyFZif5yq6eCKCSN9LKyolkmaGFjC17WtYLkuL9QeawKCXivjMxgDv0oYJC3XxC4tDr8OIXGmxKOSSSJjsz4rcoBezC4XDSeGa2tuPBQfajE5oMSlbSR8pUy0QbEPetLZHuL3noA5uckBSPYMQ+4YXwElsjc7nO1e+R36x0h535r3Qd+JbU01O8xySHM0XeGsfIIweBkLGkMHxrcFloZWvaHNIc1wuHA3BB4EFQ5s02Fy1LpKd09NNKZuWhAe+PM0BzZYuLmjLoW300spDs0ynbTRe5CDAW3jsSRlJvYX4DXhzIMmiIgIiICIiAiIgIiICIiAiIgIiICIiAiIgIiICIiAsHiOGSPxCknaBycUU7Hm+t5eRyWHP+rcs4iCH47sxI/EaSrhIyNdeoYTa+Rj2xSNHO4CRzT1ELuxCmqosQdUwQNmY+nbFYyiMhzZHuJ1ab6OClSIMfhFVPJm5enENrZbSiXNe9+DRa2nrXjnwyQ4jFUADk20z4yb65nSMcBbos06rOIgw22GGvqaOWOK3K2Do7mwEjHB7Dfm8JoWA2g2VnkwuGmgcBURBpDybDMWlspv1iR/rU4RBjMRwSOakfSO0jdFyWnEDLlBHWLArBynEpIDSmKNshbybq3lLsykZTM2K2bORrkva/OpeiCNY3gBNNS09OBlgnp3WJtaOCVjnHrOVq7sVwuT3bTVUIGgdDO29s0T7Oa7rLXt4dDys+iDCRYbIMRfUWHJmmbEDfXMJXOIt0WIXTgGEyUlTUtaB7lmImZrrHK4nlmZfNcbOHWXKQogi0T8QpXSsEQq2Oe58UplEbmhxJ5KUOHBt7BwvpzLIbJYQ6jpmRPIL7ue8t0aHSPL3BgPvQXWHYsy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9600" y="1962150"/>
            <a:ext cx="514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Многоканальные стоечные пассивные инжекторы</a:t>
            </a:r>
          </a:p>
          <a:p>
            <a:r>
              <a:rPr lang="ru-RU" dirty="0" smtClean="0"/>
              <a:t>Маломощные коммутаторы и инжекторы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2800350"/>
            <a:ext cx="27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802.3af 8ch 125w  2.5</a:t>
            </a:r>
            <a:r>
              <a:rPr lang="ru-RU" dirty="0" smtClean="0"/>
              <a:t>раза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800350"/>
            <a:ext cx="176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8ch 65w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Тренды видеонаблюдения 2015</a:t>
            </a:r>
            <a:endParaRPr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7"/>
          <p:cNvSpPr txBox="1">
            <a:spLocks/>
          </p:cNvSpPr>
          <p:nvPr/>
        </p:nvSpPr>
        <p:spPr>
          <a:xfrm>
            <a:off x="2667000" y="895350"/>
            <a:ext cx="3352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Вопросы?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Изображение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1657350"/>
            <a:ext cx="4536504" cy="3128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казалось бы…что может быть проще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733550"/>
            <a:ext cx="2290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Сложности</a:t>
            </a:r>
          </a:p>
          <a:p>
            <a:r>
              <a:rPr lang="ru-RU" dirty="0" smtClean="0"/>
              <a:t>Спрятать хвост камер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800350"/>
            <a:ext cx="6524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Простости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Часто производители предлагают готовые решения. Ну или </a:t>
            </a:r>
            <a:r>
              <a:rPr lang="ru-RU" dirty="0" smtClean="0"/>
              <a:t>так</a:t>
            </a:r>
            <a:r>
              <a:rPr lang="en-US" dirty="0" smtClean="0"/>
              <a:t>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5298" name="Picture 2" descr="http://elit-podryad.ru/images/kamera-videonablude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86150"/>
            <a:ext cx="1905000" cy="1298564"/>
          </a:xfrm>
          <a:prstGeom prst="rect">
            <a:avLst/>
          </a:prstGeom>
          <a:noFill/>
        </p:spPr>
      </p:pic>
      <p:pic>
        <p:nvPicPr>
          <p:cNvPr id="55301" name="Picture 5" descr="Комутационная коробка DH-PFA122 камер Dahu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562350"/>
            <a:ext cx="1156831" cy="1181100"/>
          </a:xfrm>
          <a:prstGeom prst="rect">
            <a:avLst/>
          </a:prstGeom>
          <a:noFill/>
        </p:spPr>
      </p:pic>
      <p:sp>
        <p:nvSpPr>
          <p:cNvPr id="2" name="AutoShape 2" descr="https://mail.google.com/mail/u/0/?ui=2&amp;ik=79747016bb&amp;view=fimg&amp;th=15022f531d33c4f0&amp;attid=0.3&amp;disp=emb&amp;attbid=ANGjdJ_Ns0vzpan6T5ikQaEjKbpDNT-5BrpsyhZygFZd1P48BrCsQP8ny8bwsyW4PA82317zJP-A0JZA8ETCfWyg9NpDr18vvHHHMKI5BWDLfDkzsYho6l6ps4TIDdo&amp;sz=s0-l75-ft&amp;ats=1445280877773&amp;rm=15022f531d33c4f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486150"/>
            <a:ext cx="1676400" cy="14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8200" y="3714750"/>
            <a:ext cx="1676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ntoshka\Desktop\mmexport1445374977756.jpg"/>
          <p:cNvPicPr>
            <a:picLocks noChangeAspect="1" noChangeArrowheads="1"/>
          </p:cNvPicPr>
          <p:nvPr/>
        </p:nvPicPr>
        <p:blipFill>
          <a:blip r:embed="rId7" cstate="print"/>
          <a:srcRect l="23345" r="12500"/>
          <a:stretch>
            <a:fillRect/>
          </a:stretch>
        </p:blipFill>
        <p:spPr bwMode="auto">
          <a:xfrm rot="16200000">
            <a:off x="7145655" y="1598295"/>
            <a:ext cx="1600200" cy="187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казалось бы…что может быть проще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733550"/>
            <a:ext cx="5205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Сложности</a:t>
            </a:r>
          </a:p>
          <a:p>
            <a:r>
              <a:rPr lang="ru-RU" dirty="0" smtClean="0"/>
              <a:t>Сложно настроить правильное положение камер.</a:t>
            </a:r>
            <a:r>
              <a:rPr lang="en-US" dirty="0" smtClean="0"/>
              <a:t>  </a:t>
            </a:r>
            <a:endParaRPr lang="ru-RU" dirty="0" smtClean="0"/>
          </a:p>
          <a:p>
            <a:r>
              <a:rPr lang="ru-RU" dirty="0" smtClean="0"/>
              <a:t>Отвертка, лестница, телефон …</a:t>
            </a:r>
          </a:p>
          <a:p>
            <a:r>
              <a:rPr lang="ru-RU" dirty="0" smtClean="0"/>
              <a:t>Требует больше времени, чем хотелось бы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333750"/>
            <a:ext cx="7118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Простости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Шарнирный кронштейн с фиксацией гайкой. Не нужно инструментов</a:t>
            </a:r>
          </a:p>
          <a:p>
            <a:r>
              <a:rPr lang="ru-RU" dirty="0" smtClean="0"/>
              <a:t>Или 1-винтовой зажим для 3х осей степени свободы.</a:t>
            </a:r>
          </a:p>
          <a:p>
            <a:endParaRPr lang="ru-RU" dirty="0"/>
          </a:p>
        </p:txBody>
      </p:sp>
      <p:pic>
        <p:nvPicPr>
          <p:cNvPr id="47106" name="Picture 2" descr="http://oko21.ru/assets/images/portfolio/proekt_mo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733550"/>
            <a:ext cx="2026747" cy="1581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7107" name="Picture 3" descr="D:\SUP\CHINA\Tiandy\3_pictures\DSC_36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486150"/>
            <a:ext cx="2840038" cy="18933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7346" name="AutoShape 2" descr="Отображается файл &quot;7 inch IP tester with CVI, TVI, AHD-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казалось бы…что может быть проще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733550"/>
            <a:ext cx="4883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Сложности</a:t>
            </a:r>
          </a:p>
          <a:p>
            <a:r>
              <a:rPr lang="ru-RU" dirty="0" smtClean="0"/>
              <a:t>Настройка объектива.  Надо разобрать камеру. </a:t>
            </a:r>
          </a:p>
          <a:p>
            <a:r>
              <a:rPr lang="ru-RU" dirty="0" smtClean="0"/>
              <a:t>Дождь или зима – риск запотевания.</a:t>
            </a:r>
          </a:p>
          <a:p>
            <a:r>
              <a:rPr lang="ru-RU" dirty="0" err="1" smtClean="0"/>
              <a:t>Онлайн</a:t>
            </a:r>
            <a:r>
              <a:rPr lang="ru-RU" dirty="0" smtClean="0"/>
              <a:t> напарник</a:t>
            </a:r>
            <a:r>
              <a:rPr lang="en-US" dirty="0" smtClean="0"/>
              <a:t> </a:t>
            </a:r>
            <a:r>
              <a:rPr lang="ru-RU" dirty="0" smtClean="0"/>
              <a:t>на другом конце «провода»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333750"/>
            <a:ext cx="6799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Простости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Камеры с наружной настройкой или моторизованным объективом</a:t>
            </a:r>
            <a:endParaRPr lang="ru-RU" dirty="0"/>
          </a:p>
        </p:txBody>
      </p:sp>
      <p:pic>
        <p:nvPicPr>
          <p:cNvPr id="43010" name="Picture 2" descr="http://telecomsb.ru/upload/medialibrary/990/nastroyka_kamer_videonablyude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57350"/>
            <a:ext cx="1700893" cy="1333501"/>
          </a:xfrm>
          <a:prstGeom prst="rect">
            <a:avLst/>
          </a:prstGeom>
          <a:noFill/>
        </p:spPr>
      </p:pic>
      <p:sp>
        <p:nvSpPr>
          <p:cNvPr id="53250" name="AutoShape 2" descr="https://mail.google.com/mail/u/0/?ui=2&amp;ik=79747016bb&amp;view=fimg&amp;th=15022f531d33c4f0&amp;attid=0.3&amp;disp=emb&amp;attbid=ANGjdJ_Ns0vzpan6T5ikQaEjKbpDNT-5BrpsyhZygFZd1P48BrCsQP8ny8bwsyW4PA82317zJP-A0JZA8ETCfWyg9NpDr18vvHHHMKI5BWDLfDkzsYho6l6ps4TIDdo&amp;sz=s0-l75-ft&amp;ats=1445280877773&amp;rm=15022f531d33c4f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s://mail.google.com/mail/u/0/?ui=2&amp;ik=79747016bb&amp;view=fimg&amp;th=15022f531d33c4f0&amp;attid=0.3&amp;disp=emb&amp;attbid=ANGjdJ_Ns0vzpan6T5ikQaEjKbpDNT-5BrpsyhZygFZd1P48BrCsQP8ny8bwsyW4PA82317zJP-A0JZA8ETCfWyg9NpDr18vvHHHMKI5BWDLfDkzsYho6l6ps4TIDdo&amp;sz=s0-l75-ft&amp;ats=1445280877773&amp;rm=15022f531d33c4f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https://mail.google.com/mail/u/0/?ui=2&amp;ik=79747016bb&amp;view=fimg&amp;th=15022f531d33c4f0&amp;attid=0.3&amp;disp=emb&amp;attbid=ANGjdJ_Ns0vzpan6T5ikQaEjKbpDNT-5BrpsyhZygFZd1P48BrCsQP8ny8bwsyW4PA82317zJP-A0JZA8ETCfWyg9NpDr18vvHHHMKI5BWDLfDkzsYho6l6ps4TIDdo&amp;sz=s0-l75-ft&amp;ats=1445280877773&amp;rm=15022f531d33c4f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https://mail.google.com/mail/u/0/?ui=2&amp;ik=79747016bb&amp;view=fimg&amp;th=15022f531d33c4f0&amp;attid=0.3&amp;disp=emb&amp;attbid=ANGjdJ_Ns0vzpan6T5ikQaEjKbpDNT-5BrpsyhZygFZd1P48BrCsQP8ny8bwsyW4PA82317zJP-A0JZA8ETCfWyg9NpDr18vvHHHMKI5BWDLfDkzsYho6l6ps4TIDdo&amp;sz=s0-l75-ft&amp;ats=1445280877773&amp;rm=15022f531d33c4f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казалось бы…что может быть проще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733550"/>
            <a:ext cx="5686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Сложности</a:t>
            </a:r>
          </a:p>
          <a:p>
            <a:r>
              <a:rPr lang="ru-RU" dirty="0" smtClean="0"/>
              <a:t>Паразиты. Экранированная незаземленная витая пара. </a:t>
            </a:r>
          </a:p>
          <a:p>
            <a:r>
              <a:rPr lang="ru-RU" dirty="0" smtClean="0"/>
              <a:t>Ненулевой потенциал на поверхности монтажа. </a:t>
            </a:r>
            <a:endParaRPr lang="en-US" dirty="0" smtClean="0"/>
          </a:p>
          <a:p>
            <a:r>
              <a:rPr lang="ru-RU" dirty="0" smtClean="0"/>
              <a:t>Источник -Почти любая металлическая </a:t>
            </a:r>
            <a:r>
              <a:rPr lang="ru-RU" dirty="0" smtClean="0"/>
              <a:t>поверхность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Ведет к быстрой смерти камеры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333750"/>
            <a:ext cx="6426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Простости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Использование простого уличного кабеля, неэкранированного.</a:t>
            </a:r>
          </a:p>
          <a:p>
            <a:r>
              <a:rPr lang="ru-RU" dirty="0" smtClean="0"/>
              <a:t>Установка на диэлектрики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казалось бы…что может быть проще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 l="23187" t="60896"/>
          <a:stretch>
            <a:fillRect/>
          </a:stretch>
        </p:blipFill>
        <p:spPr bwMode="auto">
          <a:xfrm>
            <a:off x="914400" y="1962150"/>
            <a:ext cx="7565139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1 (граница и черта) 7"/>
          <p:cNvSpPr/>
          <p:nvPr/>
        </p:nvSpPr>
        <p:spPr>
          <a:xfrm>
            <a:off x="2895600" y="1962150"/>
            <a:ext cx="990600" cy="2667000"/>
          </a:xfrm>
          <a:prstGeom prst="accentBorderCallout1">
            <a:avLst>
              <a:gd name="adj1" fmla="val 18750"/>
              <a:gd name="adj2" fmla="val -8333"/>
              <a:gd name="adj3" fmla="val -4167"/>
              <a:gd name="adj4" fmla="val -44743"/>
            </a:avLst>
          </a:prstGeom>
          <a:noFill/>
          <a:ln>
            <a:solidFill>
              <a:srgbClr val="338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8200" y="1581150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Деревянная прослойка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61950"/>
            <a:ext cx="7635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338AC5"/>
                </a:solidFill>
              </a:rPr>
              <a:t>Грамотный монтаж и установка камер.</a:t>
            </a:r>
            <a:endParaRPr lang="ru-RU" sz="2400" b="1" dirty="0">
              <a:solidFill>
                <a:srgbClr val="338AC5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47750"/>
            <a:ext cx="490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50000"/>
              <a:buNone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казалось бы…что может быть проще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733550"/>
            <a:ext cx="8957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Сложности</a:t>
            </a:r>
          </a:p>
          <a:p>
            <a:r>
              <a:rPr lang="ru-RU" dirty="0" err="1" smtClean="0"/>
              <a:t>Плагины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Старые-новые</a:t>
            </a:r>
            <a:r>
              <a:rPr lang="ru-RU" dirty="0" smtClean="0"/>
              <a:t>, совместимые и не очень, </a:t>
            </a:r>
            <a:r>
              <a:rPr lang="en-US" dirty="0" smtClean="0"/>
              <a:t>Active X,</a:t>
            </a:r>
            <a:r>
              <a:rPr lang="ru-RU" dirty="0" smtClean="0"/>
              <a:t> </a:t>
            </a:r>
            <a:r>
              <a:rPr lang="en-US" dirty="0" smtClean="0"/>
              <a:t>Explorer-Chrome, Windows- MAC OS ….</a:t>
            </a:r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333750"/>
            <a:ext cx="7966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Простости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ru-RU" dirty="0" err="1" smtClean="0"/>
              <a:t>Плагины</a:t>
            </a:r>
            <a:r>
              <a:rPr lang="ru-RU" dirty="0" smtClean="0"/>
              <a:t> с вещанием  от камеры во встроенный </a:t>
            </a:r>
            <a:r>
              <a:rPr lang="ru-RU" dirty="0" err="1" smtClean="0"/>
              <a:t>флеш</a:t>
            </a:r>
            <a:r>
              <a:rPr lang="ru-RU" dirty="0" smtClean="0"/>
              <a:t> плеер.</a:t>
            </a:r>
          </a:p>
          <a:p>
            <a:r>
              <a:rPr lang="ru-RU" dirty="0" err="1" smtClean="0"/>
              <a:t>НО:</a:t>
            </a:r>
            <a:r>
              <a:rPr lang="ru-RU" dirty="0" err="1" smtClean="0"/>
              <a:t>Невозможно</a:t>
            </a:r>
            <a:r>
              <a:rPr lang="ru-RU" dirty="0" smtClean="0"/>
              <a:t> </a:t>
            </a:r>
            <a:r>
              <a:rPr lang="ru-RU" dirty="0" smtClean="0"/>
              <a:t>делать </a:t>
            </a:r>
            <a:r>
              <a:rPr lang="ru-RU" dirty="0" err="1" smtClean="0"/>
              <a:t>снапшоты</a:t>
            </a:r>
            <a:r>
              <a:rPr lang="ru-RU" dirty="0" smtClean="0"/>
              <a:t> и вести запись, цифровой </a:t>
            </a:r>
            <a:r>
              <a:rPr lang="ru-RU" dirty="0" err="1" smtClean="0"/>
              <a:t>зум</a:t>
            </a:r>
            <a:r>
              <a:rPr lang="ru-RU" dirty="0" smtClean="0"/>
              <a:t> в реал тайм)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24150"/>
            <a:ext cx="6629400" cy="352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295400" y="4324350"/>
            <a:ext cx="6324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Нет записи, нет снимков,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зума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H265!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Критично?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</TotalTime>
  <Words>988</Words>
  <Application>Microsoft Office PowerPoint</Application>
  <PresentationFormat>Экран (16:9)</PresentationFormat>
  <Paragraphs>197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Умное видеонаблюдение начинается  с умного монтажника</vt:lpstr>
      <vt:lpstr>Сегодня в программе: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растр.cdr</dc:title>
  <dc:creator>Александр Волков</dc:creator>
  <cp:lastModifiedBy>Antoshka</cp:lastModifiedBy>
  <cp:revision>149</cp:revision>
  <dcterms:created xsi:type="dcterms:W3CDTF">2015-04-27T15:42:22Z</dcterms:created>
  <dcterms:modified xsi:type="dcterms:W3CDTF">2015-10-20T21:07:11Z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2015-04-27T00:00:00Z</vt:filetime>
  </property>
  <property fmtid="{D5CDD505-2E9C-101B-9397-08002B2CF9AE}" pid="3" name="LastSaved">
    <vt:filetime>2015-04-27T00:00:00Z</vt:filetime>
  </property>
</Properties>
</file>